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24" r:id="rId2"/>
    <p:sldId id="443" r:id="rId3"/>
    <p:sldId id="483" r:id="rId4"/>
    <p:sldId id="552" r:id="rId5"/>
    <p:sldId id="465" r:id="rId6"/>
    <p:sldId id="484" r:id="rId7"/>
    <p:sldId id="591" r:id="rId8"/>
    <p:sldId id="592" r:id="rId9"/>
    <p:sldId id="500" r:id="rId10"/>
    <p:sldId id="546" r:id="rId11"/>
    <p:sldId id="544" r:id="rId12"/>
    <p:sldId id="624" r:id="rId13"/>
    <p:sldId id="625"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22" r:id="rId28"/>
    <p:sldId id="623" r:id="rId29"/>
    <p:sldId id="595" r:id="rId30"/>
    <p:sldId id="600" r:id="rId31"/>
    <p:sldId id="601" r:id="rId32"/>
    <p:sldId id="627" r:id="rId33"/>
    <p:sldId id="628" r:id="rId34"/>
    <p:sldId id="629" r:id="rId35"/>
    <p:sldId id="630" r:id="rId36"/>
    <p:sldId id="631" r:id="rId37"/>
    <p:sldId id="632" r:id="rId38"/>
    <p:sldId id="626" r:id="rId39"/>
    <p:sldId id="472" r:id="rId40"/>
    <p:sldId id="445" r:id="rId41"/>
    <p:sldId id="545" r:id="rId42"/>
    <p:sldId id="598" r:id="rId43"/>
  </p:sldIdLst>
  <p:sldSz cx="9144000" cy="6858000" type="screen4x3"/>
  <p:notesSz cx="7086600" cy="9372600"/>
  <p:custDataLst>
    <p:tags r:id="rId4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0137" autoAdjust="0"/>
  </p:normalViewPr>
  <p:slideViewPr>
    <p:cSldViewPr snapToGrid="0">
      <p:cViewPr varScale="1">
        <p:scale>
          <a:sx n="101" d="100"/>
          <a:sy n="101" d="100"/>
        </p:scale>
        <p:origin x="81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5/15/2019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5/15/2019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April 2019 Administrators Users</a:t>
            </a:r>
            <a:r>
              <a:rPr lang="en-US" baseline="0" dirty="0" smtClean="0"/>
              <a:t> Group Meeting!</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a:t>
            </a:fld>
            <a:endParaRPr lang="en-US"/>
          </a:p>
        </p:txBody>
      </p:sp>
    </p:spTree>
    <p:extLst>
      <p:ext uri="{BB962C8B-B14F-4D97-AF65-F5344CB8AC3E}">
        <p14:creationId xmlns:p14="http://schemas.microsoft.com/office/powerpoint/2010/main" val="32332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87852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61614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26772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021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59630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83885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371822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04280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70565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66786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2</a:t>
            </a:fld>
            <a:endParaRPr lang="en-US"/>
          </a:p>
        </p:txBody>
      </p:sp>
    </p:spTree>
    <p:extLst>
      <p:ext uri="{BB962C8B-B14F-4D97-AF65-F5344CB8AC3E}">
        <p14:creationId xmlns:p14="http://schemas.microsoft.com/office/powerpoint/2010/main" val="345402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15216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7097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86390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43268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84828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82272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56885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44061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98562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4636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3</a:t>
            </a:fld>
            <a:endParaRPr lang="en-US"/>
          </a:p>
        </p:txBody>
      </p:sp>
    </p:spTree>
    <p:extLst>
      <p:ext uri="{BB962C8B-B14F-4D97-AF65-F5344CB8AC3E}">
        <p14:creationId xmlns:p14="http://schemas.microsoft.com/office/powerpoint/2010/main" val="609172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920602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825162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30779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6294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309874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794346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004798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39</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4</a:t>
            </a:fld>
            <a:endParaRPr lang="en-US"/>
          </a:p>
        </p:txBody>
      </p:sp>
    </p:spTree>
    <p:extLst>
      <p:ext uri="{BB962C8B-B14F-4D97-AF65-F5344CB8AC3E}">
        <p14:creationId xmlns:p14="http://schemas.microsoft.com/office/powerpoint/2010/main" val="4220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6</a:t>
            </a:fld>
            <a:endParaRPr lang="en-US"/>
          </a:p>
        </p:txBody>
      </p:sp>
    </p:spTree>
    <p:extLst>
      <p:ext uri="{BB962C8B-B14F-4D97-AF65-F5344CB8AC3E}">
        <p14:creationId xmlns:p14="http://schemas.microsoft.com/office/powerpoint/2010/main" val="40046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9</a:t>
            </a:fld>
            <a:endParaRPr lang="en-US"/>
          </a:p>
        </p:txBody>
      </p:sp>
    </p:spTree>
    <p:extLst>
      <p:ext uri="{BB962C8B-B14F-4D97-AF65-F5344CB8AC3E}">
        <p14:creationId xmlns:p14="http://schemas.microsoft.com/office/powerpoint/2010/main" val="284181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10</a:t>
            </a:fld>
            <a:endParaRPr lang="en-US"/>
          </a:p>
        </p:txBody>
      </p:sp>
    </p:spTree>
    <p:extLst>
      <p:ext uri="{BB962C8B-B14F-4D97-AF65-F5344CB8AC3E}">
        <p14:creationId xmlns:p14="http://schemas.microsoft.com/office/powerpoint/2010/main" val="26560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11</a:t>
            </a:fld>
            <a:endParaRPr lang="en-US"/>
          </a:p>
        </p:txBody>
      </p:sp>
    </p:spTree>
    <p:extLst>
      <p:ext uri="{BB962C8B-B14F-4D97-AF65-F5344CB8AC3E}">
        <p14:creationId xmlns:p14="http://schemas.microsoft.com/office/powerpoint/2010/main" val="29934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5/15/2019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5/15/2019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5/15/2019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5/15/2019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5/15/2019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5/15/2019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5/15/2019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5/15/2019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15164-how-to-create-courses-and-upload-them-to-your-sit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upport.cypherworx.com/solution/articles/174095-collabornation-system-requirement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4.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https://support.cypherworx.com/solution/articles/4000125234-learning-path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6.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8.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tm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21.tmp"/><Relationship Id="rId4" Type="http://schemas.openxmlformats.org/officeDocument/2006/relationships/image" Target="../media/image20.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hyperlink" Target="mailto:admin@collabornation.net"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6.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7.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8.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30.tmp"/><Relationship Id="rId4" Type="http://schemas.openxmlformats.org/officeDocument/2006/relationships/image" Target="../media/image29.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1.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2.tm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8.tmp"/><Relationship Id="rId5" Type="http://schemas.openxmlformats.org/officeDocument/2006/relationships/image" Target="../media/image37.tmp"/><Relationship Id="rId4" Type="http://schemas.openxmlformats.org/officeDocument/2006/relationships/image" Target="../media/image36.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41.tmp"/><Relationship Id="rId5" Type="http://schemas.openxmlformats.org/officeDocument/2006/relationships/image" Target="../media/image40.tmp"/><Relationship Id="rId4" Type="http://schemas.openxmlformats.org/officeDocument/2006/relationships/image" Target="../media/image39.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42.tmp"/></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43.tmp"/><Relationship Id="rId4" Type="http://schemas.openxmlformats.org/officeDocument/2006/relationships/hyperlink" Target="mailto:admin@collabornation.ne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4.tm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45.tmp"/></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hyperlink" Target="https://support.cypherworx.com/solution/articles/4000139771-making-events-front-facing" TargetMode="External"/><Relationship Id="rId5" Type="http://schemas.openxmlformats.org/officeDocument/2006/relationships/image" Target="../media/image47.tmp"/><Relationship Id="rId4" Type="http://schemas.openxmlformats.org/officeDocument/2006/relationships/image" Target="../media/image46.tm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X4AXHe5Yak" TargetMode="External"/><Relationship Id="rId3" Type="http://schemas.openxmlformats.org/officeDocument/2006/relationships/notesSlide" Target="../notesSlides/notesSlide7.xml"/><Relationship Id="rId7"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gi5qzVlPK2Q&amp;t=34s" TargetMode="External"/><Relationship Id="rId5" Type="http://schemas.openxmlformats.org/officeDocument/2006/relationships/hyperlink" Target="https://www.screencast.com/t/oaoysdg4ef" TargetMode="External"/><Relationship Id="rId4" Type="http://schemas.openxmlformats.org/officeDocument/2006/relationships/hyperlink" Target="https://support.cypherworx.com/solution/articles/4000137266-collabornation-site-r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5/15/19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72140" y="1086956"/>
            <a:ext cx="8338723" cy="4524315"/>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smtClean="0">
                <a:hlinkClick r:id="rId4"/>
              </a:rPr>
              <a:t>How to create courses and upload them to your site</a:t>
            </a:r>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059" y="120015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04861" y="4767363"/>
            <a:ext cx="4267200" cy="646331"/>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err="1" smtClean="0">
                <a:solidFill>
                  <a:prstClr val="black"/>
                </a:solidFill>
                <a:hlinkClick r:id="rId6"/>
              </a:rPr>
              <a:t>CollaborNation</a:t>
            </a:r>
            <a:r>
              <a:rPr lang="en-US" dirty="0" smtClean="0">
                <a:solidFill>
                  <a:prstClr val="black"/>
                </a:solidFill>
                <a:hlinkClick r:id="rId6"/>
              </a:rPr>
              <a:t> System Requirements</a:t>
            </a:r>
            <a:endParaRPr lang="en-US"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What’s New!</a:t>
            </a:r>
            <a:endParaRPr lang="en-US" sz="3600" b="1" dirty="0">
              <a:solidFill>
                <a:prstClr val="black"/>
              </a:solidFill>
            </a:endParaRPr>
          </a:p>
        </p:txBody>
      </p:sp>
      <p:sp>
        <p:nvSpPr>
          <p:cNvPr id="3" name="TextBox 2"/>
          <p:cNvSpPr txBox="1"/>
          <p:nvPr/>
        </p:nvSpPr>
        <p:spPr>
          <a:xfrm>
            <a:off x="427730" y="1242836"/>
            <a:ext cx="8249324" cy="2585323"/>
          </a:xfrm>
          <a:prstGeom prst="rect">
            <a:avLst/>
          </a:prstGeom>
          <a:noFill/>
        </p:spPr>
        <p:txBody>
          <a:bodyPr wrap="square" rtlCol="0">
            <a:spAutoFit/>
          </a:bodyPr>
          <a:lstStyle/>
          <a:p>
            <a:r>
              <a:rPr lang="en-US" dirty="0" smtClean="0">
                <a:solidFill>
                  <a:prstClr val="black"/>
                </a:solidFill>
              </a:rPr>
              <a:t>On 5/14/19, programming uploaded 2 new feature enhancements:</a:t>
            </a:r>
          </a:p>
          <a:p>
            <a:endParaRPr lang="en-US" i="1" dirty="0">
              <a:solidFill>
                <a:prstClr val="black"/>
              </a:solidFill>
            </a:endParaRPr>
          </a:p>
          <a:p>
            <a:r>
              <a:rPr lang="en-US" dirty="0" smtClean="0"/>
              <a:t>New in your assortment of Admin Tools is a Site Order tool in the Reporting section.</a:t>
            </a:r>
          </a:p>
          <a:p>
            <a:r>
              <a:rPr lang="en-US" dirty="0" smtClean="0"/>
              <a:t>It displays </a:t>
            </a:r>
            <a:r>
              <a:rPr lang="en-US" dirty="0"/>
              <a:t>any purchases made in the site, i.e. course or membership purchases. The overall page displays who purchased the course, their transaction number, order total, purchase type (course or membership), and the date of </a:t>
            </a:r>
            <a:r>
              <a:rPr lang="en-US" dirty="0" smtClean="0"/>
              <a:t>transaction. </a:t>
            </a:r>
            <a:r>
              <a:rPr lang="en-US" dirty="0"/>
              <a:t>If you click on the transaction ID you can then see details of the order, such as the course that was purchased, or if a coupon was used. If a course displays as $0 for the transaction, it's because a coupon was used. </a:t>
            </a:r>
            <a:endParaRPr lang="en-US" dirty="0">
              <a:solidFill>
                <a:srgbClr val="C0504D"/>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020" y="3939693"/>
            <a:ext cx="4972744" cy="1695687"/>
          </a:xfrm>
          <a:prstGeom prst="rect">
            <a:avLst/>
          </a:prstGeom>
        </p:spPr>
      </p:pic>
    </p:spTree>
    <p:custDataLst>
      <p:tags r:id="rId1"/>
    </p:custDataLst>
    <p:extLst>
      <p:ext uri="{BB962C8B-B14F-4D97-AF65-F5344CB8AC3E}">
        <p14:creationId xmlns:p14="http://schemas.microsoft.com/office/powerpoint/2010/main" val="190573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What’s New!</a:t>
            </a:r>
            <a:endParaRPr lang="en-US" sz="3600" b="1" dirty="0">
              <a:solidFill>
                <a:prstClr val="black"/>
              </a:solidFill>
            </a:endParaRPr>
          </a:p>
        </p:txBody>
      </p:sp>
      <p:sp>
        <p:nvSpPr>
          <p:cNvPr id="3" name="TextBox 2"/>
          <p:cNvSpPr txBox="1"/>
          <p:nvPr/>
        </p:nvSpPr>
        <p:spPr>
          <a:xfrm>
            <a:off x="427730" y="1084204"/>
            <a:ext cx="8249324" cy="2308324"/>
          </a:xfrm>
          <a:prstGeom prst="rect">
            <a:avLst/>
          </a:prstGeom>
          <a:noFill/>
        </p:spPr>
        <p:txBody>
          <a:bodyPr wrap="square" rtlCol="0">
            <a:spAutoFit/>
          </a:bodyPr>
          <a:lstStyle/>
          <a:p>
            <a:r>
              <a:rPr lang="en-US" dirty="0" smtClean="0">
                <a:solidFill>
                  <a:prstClr val="black"/>
                </a:solidFill>
              </a:rPr>
              <a:t>The other enhancement:</a:t>
            </a:r>
          </a:p>
          <a:p>
            <a:endParaRPr lang="en-US" dirty="0">
              <a:solidFill>
                <a:prstClr val="black"/>
              </a:solidFill>
            </a:endParaRPr>
          </a:p>
          <a:p>
            <a:r>
              <a:rPr lang="en-US" dirty="0" smtClean="0"/>
              <a:t>Assessments </a:t>
            </a:r>
            <a:r>
              <a:rPr lang="en-US" dirty="0"/>
              <a:t>and learning paths </a:t>
            </a:r>
            <a:r>
              <a:rPr lang="en-US" dirty="0" smtClean="0"/>
              <a:t>can now be assigned </a:t>
            </a:r>
            <a:r>
              <a:rPr lang="en-US" dirty="0"/>
              <a:t>via registrations in Site Building</a:t>
            </a:r>
            <a:r>
              <a:rPr lang="en-US" dirty="0" smtClean="0"/>
              <a:t>. Below is an onboarding Learning Path shown in the selection list. </a:t>
            </a:r>
          </a:p>
          <a:p>
            <a:endParaRPr lang="en-US" i="1" dirty="0">
              <a:solidFill>
                <a:prstClr val="black"/>
              </a:solidFill>
            </a:endParaRPr>
          </a:p>
          <a:p>
            <a:r>
              <a:rPr lang="en-US" dirty="0" smtClean="0">
                <a:solidFill>
                  <a:prstClr val="black"/>
                </a:solidFill>
              </a:rPr>
              <a:t>This feature is commonly used for New Employee Orientations or selected courses that organizations want people to take as their first task in the learning management system.</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22" y="3504862"/>
            <a:ext cx="7850777" cy="183267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22554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4524315"/>
          </a:xfrm>
          <a:prstGeom prst="rect">
            <a:avLst/>
          </a:prstGeom>
          <a:noFill/>
        </p:spPr>
        <p:txBody>
          <a:bodyPr wrap="square" rtlCol="0">
            <a:spAutoFit/>
          </a:bodyPr>
          <a:lstStyle/>
          <a:p>
            <a:r>
              <a:rPr lang="en-US" dirty="0" smtClean="0">
                <a:solidFill>
                  <a:prstClr val="black"/>
                </a:solidFill>
              </a:rPr>
              <a:t>Learning Paths allow you to group different trainings together so that the learner follows a progression through steps that are linked (as opposed to assigning several trainings separately). Only Site Administrators can create Learning Paths.</a:t>
            </a:r>
          </a:p>
          <a:p>
            <a:endParaRPr lang="en-US" dirty="0">
              <a:solidFill>
                <a:prstClr val="black"/>
              </a:solidFill>
            </a:endParaRPr>
          </a:p>
          <a:p>
            <a:r>
              <a:rPr lang="en-US" dirty="0" smtClean="0">
                <a:solidFill>
                  <a:prstClr val="black"/>
                </a:solidFill>
              </a:rPr>
              <a:t>Please visit our support hub for the article on Learning Paths:</a:t>
            </a:r>
          </a:p>
          <a:p>
            <a:endParaRPr lang="en-US" dirty="0">
              <a:solidFill>
                <a:prstClr val="black"/>
              </a:solidFill>
            </a:endParaRPr>
          </a:p>
          <a:p>
            <a:r>
              <a:rPr lang="en-US" dirty="0">
                <a:solidFill>
                  <a:prstClr val="black"/>
                </a:solidFill>
                <a:hlinkClick r:id="rId4"/>
              </a:rPr>
              <a:t>https://</a:t>
            </a:r>
            <a:r>
              <a:rPr lang="en-US" dirty="0" smtClean="0">
                <a:solidFill>
                  <a:prstClr val="black"/>
                </a:solidFill>
                <a:hlinkClick r:id="rId4"/>
              </a:rPr>
              <a:t>support.cypherworx.com/solution/articles/4000125234-learning-paths</a:t>
            </a:r>
            <a:endParaRPr lang="en-US" dirty="0" smtClean="0">
              <a:solidFill>
                <a:prstClr val="black"/>
              </a:solidFill>
            </a:endParaRPr>
          </a:p>
          <a:p>
            <a:endParaRPr lang="en-US" dirty="0">
              <a:solidFill>
                <a:prstClr val="black"/>
              </a:solidFill>
            </a:endParaRPr>
          </a:p>
          <a:p>
            <a:r>
              <a:rPr lang="en-US" dirty="0" smtClean="0">
                <a:solidFill>
                  <a:prstClr val="black"/>
                </a:solidFill>
              </a:rPr>
              <a:t>This article, wonderfully crafted by our Programming Director, Mike </a:t>
            </a:r>
            <a:r>
              <a:rPr lang="en-US" dirty="0" err="1" smtClean="0">
                <a:solidFill>
                  <a:prstClr val="black"/>
                </a:solidFill>
              </a:rPr>
              <a:t>Maether</a:t>
            </a:r>
            <a:r>
              <a:rPr lang="en-US" dirty="0" smtClean="0">
                <a:solidFill>
                  <a:prstClr val="black"/>
                </a:solidFill>
              </a:rPr>
              <a:t>, has multiple screen shots and explanation of steps.</a:t>
            </a:r>
          </a:p>
          <a:p>
            <a:endParaRPr lang="en-US" dirty="0" smtClean="0">
              <a:solidFill>
                <a:prstClr val="black"/>
              </a:solidFill>
            </a:endParaRPr>
          </a:p>
          <a:p>
            <a:endParaRPr lang="en-US" dirty="0">
              <a:solidFill>
                <a:prstClr val="black"/>
              </a:solidFill>
            </a:endParaRPr>
          </a:p>
          <a:p>
            <a:r>
              <a:rPr lang="en-US" i="1" dirty="0" smtClean="0">
                <a:solidFill>
                  <a:srgbClr val="C0504D"/>
                </a:solidFill>
              </a:rPr>
              <a:t>Recommendation: Following the steps in the support hub article, create a sample Learning Path in your site. Create a test user (Add Users feature), and assign the Learning Path to that user. Then log in as that user and go through the steps so that you can get a feel for what your learners will experience.</a:t>
            </a:r>
            <a:endParaRPr lang="en-US" i="1" dirty="0">
              <a:solidFill>
                <a:srgbClr val="C0504D"/>
              </a:solidFill>
            </a:endParaRPr>
          </a:p>
        </p:txBody>
      </p:sp>
    </p:spTree>
    <p:custDataLst>
      <p:tags r:id="rId1"/>
    </p:custDataLst>
    <p:extLst>
      <p:ext uri="{BB962C8B-B14F-4D97-AF65-F5344CB8AC3E}">
        <p14:creationId xmlns:p14="http://schemas.microsoft.com/office/powerpoint/2010/main" val="1905222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056772"/>
            <a:ext cx="8249324" cy="1477328"/>
          </a:xfrm>
          <a:prstGeom prst="rect">
            <a:avLst/>
          </a:prstGeom>
          <a:noFill/>
        </p:spPr>
        <p:txBody>
          <a:bodyPr wrap="square" rtlCol="0">
            <a:spAutoFit/>
          </a:bodyPr>
          <a:lstStyle/>
          <a:p>
            <a:r>
              <a:rPr lang="en-US" dirty="0" smtClean="0">
                <a:solidFill>
                  <a:prstClr val="black"/>
                </a:solidFill>
              </a:rPr>
              <a:t>Here is a sample Learning Path created specifically for one person. Screenshots that follow will show both the Admin view and the Learner view. </a:t>
            </a:r>
          </a:p>
          <a:p>
            <a:endParaRPr lang="en-US" dirty="0">
              <a:solidFill>
                <a:prstClr val="black"/>
              </a:solidFill>
            </a:endParaRPr>
          </a:p>
          <a:p>
            <a:r>
              <a:rPr lang="en-US" dirty="0" smtClean="0">
                <a:solidFill>
                  <a:prstClr val="black"/>
                </a:solidFill>
              </a:rPr>
              <a:t>A Learning Path as seen by an Admin in the Learning Path section of the Admin Settings menu:</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310" y="2353958"/>
            <a:ext cx="2410161" cy="3448531"/>
          </a:xfrm>
          <a:prstGeom prst="rect">
            <a:avLst/>
          </a:prstGeom>
        </p:spPr>
      </p:pic>
    </p:spTree>
    <p:custDataLst>
      <p:tags r:id="rId1"/>
    </p:custDataLst>
    <p:extLst>
      <p:ext uri="{BB962C8B-B14F-4D97-AF65-F5344CB8AC3E}">
        <p14:creationId xmlns:p14="http://schemas.microsoft.com/office/powerpoint/2010/main" val="124699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084204"/>
            <a:ext cx="8055669" cy="369332"/>
          </a:xfrm>
          <a:prstGeom prst="rect">
            <a:avLst/>
          </a:prstGeom>
          <a:noFill/>
        </p:spPr>
        <p:txBody>
          <a:bodyPr wrap="square" rtlCol="0">
            <a:spAutoFit/>
          </a:bodyPr>
          <a:lstStyle/>
          <a:p>
            <a:r>
              <a:rPr lang="en-US" dirty="0" smtClean="0">
                <a:solidFill>
                  <a:prstClr val="black"/>
                </a:solidFill>
              </a:rPr>
              <a:t>Admin view after selecting Edit:</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0" y="2087078"/>
            <a:ext cx="7134356" cy="222889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74282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Admin view – Steps section that follows the Description section:</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26" y="1453536"/>
            <a:ext cx="4727731" cy="430889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545532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369332"/>
          </a:xfrm>
          <a:prstGeom prst="rect">
            <a:avLst/>
          </a:prstGeom>
          <a:noFill/>
        </p:spPr>
        <p:txBody>
          <a:bodyPr wrap="square" rtlCol="0">
            <a:spAutoFit/>
          </a:bodyPr>
          <a:lstStyle/>
          <a:p>
            <a:r>
              <a:rPr lang="en-US" dirty="0" smtClean="0">
                <a:solidFill>
                  <a:prstClr val="black"/>
                </a:solidFill>
              </a:rPr>
              <a:t>Admin – assigning the Learning Path using the Course Assignments tool:</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38" y="1983786"/>
            <a:ext cx="8110457" cy="251506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803103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369332"/>
          </a:xfrm>
          <a:prstGeom prst="rect">
            <a:avLst/>
          </a:prstGeom>
          <a:noFill/>
        </p:spPr>
        <p:txBody>
          <a:bodyPr wrap="square" rtlCol="0">
            <a:spAutoFit/>
          </a:bodyPr>
          <a:lstStyle/>
          <a:p>
            <a:r>
              <a:rPr lang="en-US" dirty="0" smtClean="0">
                <a:solidFill>
                  <a:prstClr val="black"/>
                </a:solidFill>
              </a:rPr>
              <a:t>Admin – assigning the Learning Path:</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18" y="1999531"/>
            <a:ext cx="8062947" cy="268219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03254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92" y="5734844"/>
            <a:ext cx="837108" cy="286100"/>
          </a:xfrm>
          <a:prstGeom prst="rect">
            <a:avLst/>
          </a:prstGeom>
        </p:spPr>
      </p:pic>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18586" y="986226"/>
            <a:ext cx="8249324" cy="369332"/>
          </a:xfrm>
          <a:prstGeom prst="rect">
            <a:avLst/>
          </a:prstGeom>
          <a:noFill/>
        </p:spPr>
        <p:txBody>
          <a:bodyPr wrap="square" rtlCol="0">
            <a:spAutoFit/>
          </a:bodyPr>
          <a:lstStyle/>
          <a:p>
            <a:r>
              <a:rPr lang="en-US" dirty="0" smtClean="0">
                <a:solidFill>
                  <a:prstClr val="black"/>
                </a:solidFill>
              </a:rPr>
              <a:t>Admin – assigning the Learning Path:</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1692" y="1355558"/>
            <a:ext cx="5183112" cy="437928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352863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view – email notification  from </a:t>
            </a:r>
            <a:r>
              <a:rPr lang="en-US" dirty="0" smtClean="0">
                <a:solidFill>
                  <a:prstClr val="black"/>
                </a:solidFill>
                <a:hlinkClick r:id="rId4"/>
              </a:rPr>
              <a:t>admin@collabornation.net</a:t>
            </a:r>
            <a:endParaRPr lang="en-US" dirty="0">
              <a:solidFill>
                <a:prstClr val="black"/>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496" y="1518677"/>
            <a:ext cx="6354062" cy="333422"/>
          </a:xfrm>
          <a:prstGeom prst="rect">
            <a:avLst/>
          </a:prstGeom>
          <a:solidFill>
            <a:schemeClr val="bg1">
              <a:lumMod val="50000"/>
            </a:schemeClr>
          </a:solidFill>
          <a:ln>
            <a:solidFill>
              <a:schemeClr val="bg1">
                <a:lumMod val="50000"/>
              </a:schemeClr>
            </a:solidFill>
          </a:ln>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1467" y="2026122"/>
            <a:ext cx="4570121" cy="392791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8030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view – has logged in and is on My Courses page:</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16" y="1506901"/>
            <a:ext cx="6628750" cy="386062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8154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view – Introduction section:</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43" y="1987533"/>
            <a:ext cx="7487695" cy="3105583"/>
          </a:xfrm>
          <a:prstGeom prst="rect">
            <a:avLst/>
          </a:prstGeom>
        </p:spPr>
      </p:pic>
      <p:sp>
        <p:nvSpPr>
          <p:cNvPr id="6" name="TextBox 5"/>
          <p:cNvSpPr txBox="1"/>
          <p:nvPr/>
        </p:nvSpPr>
        <p:spPr>
          <a:xfrm>
            <a:off x="427728" y="1371980"/>
            <a:ext cx="8201025" cy="584775"/>
          </a:xfrm>
          <a:prstGeom prst="rect">
            <a:avLst/>
          </a:prstGeom>
          <a:noFill/>
        </p:spPr>
        <p:txBody>
          <a:bodyPr wrap="square" rtlCol="0">
            <a:spAutoFit/>
          </a:bodyPr>
          <a:lstStyle/>
          <a:p>
            <a:r>
              <a:rPr lang="en-US" sz="1600" dirty="0" smtClean="0">
                <a:solidFill>
                  <a:prstClr val="black"/>
                </a:solidFill>
              </a:rPr>
              <a:t>The system adds these instructions before the language that has been added by the Admin when creating the Learning Path</a:t>
            </a:r>
            <a:endParaRPr lang="en-US" sz="1600" dirty="0">
              <a:solidFill>
                <a:prstClr val="black"/>
              </a:solidFill>
            </a:endParaRPr>
          </a:p>
        </p:txBody>
      </p:sp>
      <p:sp>
        <p:nvSpPr>
          <p:cNvPr id="7" name="TextBox 6"/>
          <p:cNvSpPr txBox="1"/>
          <p:nvPr/>
        </p:nvSpPr>
        <p:spPr>
          <a:xfrm>
            <a:off x="427727" y="5270027"/>
            <a:ext cx="8201025" cy="584775"/>
          </a:xfrm>
          <a:prstGeom prst="rect">
            <a:avLst/>
          </a:prstGeom>
          <a:noFill/>
        </p:spPr>
        <p:txBody>
          <a:bodyPr wrap="square" rtlCol="0">
            <a:spAutoFit/>
          </a:bodyPr>
          <a:lstStyle/>
          <a:p>
            <a:r>
              <a:rPr lang="en-US" sz="1600" dirty="0" smtClean="0">
                <a:solidFill>
                  <a:prstClr val="black"/>
                </a:solidFill>
              </a:rPr>
              <a:t>The steps open up when the Learning Path is first opened but can be reduced to list view with the Close All button.</a:t>
            </a:r>
            <a:endParaRPr lang="en-US" sz="1600" dirty="0">
              <a:solidFill>
                <a:prstClr val="black"/>
              </a:solidFill>
            </a:endParaRPr>
          </a:p>
        </p:txBody>
      </p:sp>
      <p:sp>
        <p:nvSpPr>
          <p:cNvPr id="8" name="Down Arrow 7"/>
          <p:cNvSpPr/>
          <p:nvPr/>
        </p:nvSpPr>
        <p:spPr>
          <a:xfrm>
            <a:off x="3202360" y="1746504"/>
            <a:ext cx="217496" cy="11352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own Arrow 8"/>
          <p:cNvSpPr/>
          <p:nvPr/>
        </p:nvSpPr>
        <p:spPr>
          <a:xfrm rot="10800000">
            <a:off x="7604626" y="4948384"/>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93845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145983"/>
            <a:ext cx="8249324" cy="369332"/>
          </a:xfrm>
          <a:prstGeom prst="rect">
            <a:avLst/>
          </a:prstGeom>
          <a:noFill/>
        </p:spPr>
        <p:txBody>
          <a:bodyPr wrap="square" rtlCol="0">
            <a:spAutoFit/>
          </a:bodyPr>
          <a:lstStyle/>
          <a:p>
            <a:r>
              <a:rPr lang="en-US" dirty="0" smtClean="0">
                <a:solidFill>
                  <a:prstClr val="black"/>
                </a:solidFill>
              </a:rPr>
              <a:t>Learner’s view – list view after Close All button has been selected:</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67" y="2058761"/>
            <a:ext cx="7470648" cy="2119439"/>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4017248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363721" y="1080491"/>
            <a:ext cx="8249324" cy="646331"/>
          </a:xfrm>
          <a:prstGeom prst="rect">
            <a:avLst/>
          </a:prstGeom>
          <a:noFill/>
        </p:spPr>
        <p:txBody>
          <a:bodyPr wrap="square" rtlCol="0">
            <a:spAutoFit/>
          </a:bodyPr>
          <a:lstStyle/>
          <a:p>
            <a:r>
              <a:rPr lang="en-US" dirty="0" smtClean="0">
                <a:solidFill>
                  <a:prstClr val="black"/>
                </a:solidFill>
              </a:rPr>
              <a:t>Learner’s view – expanded view. Because of the way the Learning Path was set up, Step 2 is locked until Step 1 is completed.</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015" y="2070508"/>
            <a:ext cx="5897711" cy="370850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646218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view – acquiring the course in Step 1:</a:t>
            </a:r>
            <a:endParaRPr lang="en-US" dirty="0">
              <a:solidFill>
                <a:prstClr val="black"/>
              </a:solidFill>
            </a:endParaRPr>
          </a:p>
        </p:txBody>
      </p:sp>
      <p:sp>
        <p:nvSpPr>
          <p:cNvPr id="4" name="TextBox 3"/>
          <p:cNvSpPr txBox="1"/>
          <p:nvPr/>
        </p:nvSpPr>
        <p:spPr>
          <a:xfrm>
            <a:off x="427729" y="1695145"/>
            <a:ext cx="8201025" cy="584775"/>
          </a:xfrm>
          <a:prstGeom prst="rect">
            <a:avLst/>
          </a:prstGeom>
          <a:noFill/>
        </p:spPr>
        <p:txBody>
          <a:bodyPr wrap="square" rtlCol="0">
            <a:spAutoFit/>
          </a:bodyPr>
          <a:lstStyle/>
          <a:p>
            <a:r>
              <a:rPr lang="en-US" sz="1600" dirty="0" smtClean="0">
                <a:solidFill>
                  <a:prstClr val="black"/>
                </a:solidFill>
              </a:rPr>
              <a:t>When a course has been assigned, it will not show in the My Courses page until the learner has opened the Learning Path and clicked on the link:</a:t>
            </a:r>
            <a:endParaRPr lang="en-US" sz="1600"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49" y="2823324"/>
            <a:ext cx="8101584" cy="1318862"/>
          </a:xfrm>
          <a:prstGeom prst="rect">
            <a:avLst/>
          </a:prstGeom>
          <a:ln>
            <a:solidFill>
              <a:schemeClr val="bg1">
                <a:lumMod val="50000"/>
              </a:schemeClr>
            </a:solidFill>
          </a:ln>
        </p:spPr>
      </p:pic>
      <p:sp>
        <p:nvSpPr>
          <p:cNvPr id="6" name="Down Arrow 5"/>
          <p:cNvSpPr/>
          <p:nvPr/>
        </p:nvSpPr>
        <p:spPr>
          <a:xfrm rot="10800000">
            <a:off x="2319394" y="4142186"/>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411088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234075" y="1179289"/>
            <a:ext cx="8249324" cy="646331"/>
          </a:xfrm>
          <a:prstGeom prst="rect">
            <a:avLst/>
          </a:prstGeom>
          <a:noFill/>
        </p:spPr>
        <p:txBody>
          <a:bodyPr wrap="square" rtlCol="0">
            <a:spAutoFit/>
          </a:bodyPr>
          <a:lstStyle/>
          <a:p>
            <a:r>
              <a:rPr lang="en-US" dirty="0" smtClean="0">
                <a:solidFill>
                  <a:prstClr val="black"/>
                </a:solidFill>
              </a:rPr>
              <a:t>Learner’s view – after clicking the link, the next step is to choose “Add to My Courses” and then the learner has the choice to begin right away or not:</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15" y="2214653"/>
            <a:ext cx="3340591" cy="2776336"/>
          </a:xfrm>
          <a:prstGeom prst="rect">
            <a:avLst/>
          </a:prstGeom>
          <a:ln>
            <a:solidFill>
              <a:schemeClr val="bg1">
                <a:lumMod val="50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152" y="2214653"/>
            <a:ext cx="4438597" cy="2650350"/>
          </a:xfrm>
          <a:prstGeom prst="rect">
            <a:avLst/>
          </a:prstGeom>
          <a:ln>
            <a:solidFill>
              <a:schemeClr val="bg1">
                <a:lumMod val="50000"/>
              </a:schemeClr>
            </a:solidFill>
          </a:ln>
        </p:spPr>
      </p:pic>
      <p:sp>
        <p:nvSpPr>
          <p:cNvPr id="7" name="Down Arrow 6"/>
          <p:cNvSpPr/>
          <p:nvPr/>
        </p:nvSpPr>
        <p:spPr>
          <a:xfrm rot="10800000">
            <a:off x="2374258" y="5047869"/>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own Arrow 7"/>
          <p:cNvSpPr/>
          <p:nvPr/>
        </p:nvSpPr>
        <p:spPr>
          <a:xfrm rot="10800000">
            <a:off x="7391266" y="3910538"/>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89540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234075" y="1179289"/>
            <a:ext cx="8249324" cy="369332"/>
          </a:xfrm>
          <a:prstGeom prst="rect">
            <a:avLst/>
          </a:prstGeom>
          <a:noFill/>
        </p:spPr>
        <p:txBody>
          <a:bodyPr wrap="square" rtlCol="0">
            <a:spAutoFit/>
          </a:bodyPr>
          <a:lstStyle/>
          <a:p>
            <a:r>
              <a:rPr lang="en-US" dirty="0" smtClean="0">
                <a:solidFill>
                  <a:prstClr val="black"/>
                </a:solidFill>
              </a:rPr>
              <a:t>Learner’s view of My Courses page after acquiring the course for Step 1:</a:t>
            </a:r>
            <a:endParaRPr lang="en-US" dirty="0">
              <a:solidFill>
                <a:prstClr val="black"/>
              </a:solidFill>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833" y="1820048"/>
            <a:ext cx="5321808" cy="386355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825263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3" name="TextBox 2"/>
          <p:cNvSpPr txBox="1"/>
          <p:nvPr/>
        </p:nvSpPr>
        <p:spPr>
          <a:xfrm>
            <a:off x="295273" y="1113224"/>
            <a:ext cx="8531951" cy="1200329"/>
          </a:xfrm>
          <a:prstGeom prst="rect">
            <a:avLst/>
          </a:prstGeom>
          <a:noFill/>
        </p:spPr>
        <p:txBody>
          <a:bodyPr wrap="square" rtlCol="0">
            <a:spAutoFit/>
          </a:bodyPr>
          <a:lstStyle/>
          <a:p>
            <a:r>
              <a:rPr lang="en-US" dirty="0" smtClean="0">
                <a:solidFill>
                  <a:prstClr val="black"/>
                </a:solidFill>
              </a:rPr>
              <a:t>There are many features in Site Building, giving you options to adjust settings for your site to suit your needs. </a:t>
            </a:r>
            <a:r>
              <a:rPr lang="en-US" dirty="0" smtClean="0">
                <a:solidFill>
                  <a:prstClr val="black"/>
                </a:solidFill>
              </a:rPr>
              <a:t>What follows ar</a:t>
            </a:r>
            <a:r>
              <a:rPr lang="en-US" dirty="0" smtClean="0">
                <a:solidFill>
                  <a:prstClr val="black"/>
                </a:solidFill>
              </a:rPr>
              <a:t>e quick explanations for each item, starting with the General section. (Log In and Registration sections skipped because we go over that each month.)</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876" y="2130283"/>
            <a:ext cx="3645774" cy="3651392"/>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18411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72" y="1078564"/>
            <a:ext cx="8531951" cy="646331"/>
          </a:xfrm>
          <a:prstGeom prst="rect">
            <a:avLst/>
          </a:prstGeom>
          <a:noFill/>
        </p:spPr>
        <p:txBody>
          <a:bodyPr wrap="square" rtlCol="0">
            <a:spAutoFit/>
          </a:bodyPr>
          <a:lstStyle/>
          <a:p>
            <a:r>
              <a:rPr lang="en-US" dirty="0" smtClean="0">
                <a:solidFill>
                  <a:prstClr val="black"/>
                </a:solidFill>
              </a:rPr>
              <a:t>First field in the General section - you can edit the name of the site here. This shows on the Log In and Registration pages and the Registration Message.</a:t>
            </a:r>
            <a:endParaRPr lang="en-US" dirty="0">
              <a:solidFill>
                <a:prstClr val="black"/>
              </a:solidFill>
            </a:endParaRPr>
          </a:p>
        </p:txBody>
      </p:sp>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0" y="1779361"/>
            <a:ext cx="5706271" cy="685896"/>
          </a:xfrm>
          <a:prstGeom prst="rect">
            <a:avLst/>
          </a:prstGeom>
          <a:ln>
            <a:solidFill>
              <a:schemeClr val="bg1">
                <a:lumMod val="50000"/>
              </a:schemeClr>
            </a:solidFill>
          </a:ln>
        </p:spPr>
      </p:pic>
      <p:sp>
        <p:nvSpPr>
          <p:cNvPr id="7" name="TextBox 6"/>
          <p:cNvSpPr txBox="1"/>
          <p:nvPr/>
        </p:nvSpPr>
        <p:spPr>
          <a:xfrm>
            <a:off x="295269" y="2732757"/>
            <a:ext cx="8531951" cy="369332"/>
          </a:xfrm>
          <a:prstGeom prst="rect">
            <a:avLst/>
          </a:prstGeom>
          <a:noFill/>
        </p:spPr>
        <p:txBody>
          <a:bodyPr wrap="square" rtlCol="0">
            <a:spAutoFit/>
          </a:bodyPr>
          <a:lstStyle/>
          <a:p>
            <a:r>
              <a:rPr lang="en-US" dirty="0" smtClean="0">
                <a:solidFill>
                  <a:prstClr val="black"/>
                </a:solidFill>
              </a:rPr>
              <a:t>We choose a color when we create your site, but you can alter it here. </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269" y="3134166"/>
            <a:ext cx="5706271" cy="1286054"/>
          </a:xfrm>
          <a:prstGeom prst="rect">
            <a:avLst/>
          </a:prstGeom>
          <a:ln>
            <a:solidFill>
              <a:schemeClr val="bg1">
                <a:lumMod val="50000"/>
              </a:schemeClr>
            </a:solidFill>
          </a:ln>
        </p:spPr>
      </p:pic>
      <p:sp>
        <p:nvSpPr>
          <p:cNvPr id="9" name="TextBox 8"/>
          <p:cNvSpPr txBox="1"/>
          <p:nvPr/>
        </p:nvSpPr>
        <p:spPr>
          <a:xfrm>
            <a:off x="295269" y="4765633"/>
            <a:ext cx="8531951" cy="369332"/>
          </a:xfrm>
          <a:prstGeom prst="rect">
            <a:avLst/>
          </a:prstGeom>
          <a:noFill/>
        </p:spPr>
        <p:txBody>
          <a:bodyPr wrap="square" rtlCol="0">
            <a:spAutoFit/>
          </a:bodyPr>
          <a:lstStyle/>
          <a:p>
            <a:r>
              <a:rPr lang="en-US" dirty="0" smtClean="0">
                <a:solidFill>
                  <a:prstClr val="black"/>
                </a:solidFill>
              </a:rPr>
              <a:t>Default setting is for an automatic generation of a secondary color.</a:t>
            </a:r>
            <a:endParaRPr lang="en-US" dirty="0">
              <a:solidFill>
                <a:prstClr val="black"/>
              </a:solidFill>
            </a:endParaRPr>
          </a:p>
        </p:txBody>
      </p:sp>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269" y="5140064"/>
            <a:ext cx="5744377"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611256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328222" y="1057257"/>
            <a:ext cx="8531951" cy="646331"/>
          </a:xfrm>
          <a:prstGeom prst="rect">
            <a:avLst/>
          </a:prstGeom>
          <a:noFill/>
        </p:spPr>
        <p:txBody>
          <a:bodyPr wrap="square" rtlCol="0">
            <a:spAutoFit/>
          </a:bodyPr>
          <a:lstStyle/>
          <a:p>
            <a:r>
              <a:rPr lang="en-US" dirty="0" smtClean="0">
                <a:solidFill>
                  <a:prstClr val="black"/>
                </a:solidFill>
              </a:rPr>
              <a:t>We insert a logo when we build your site, but you can change it. Recommended dimensions for the image are 350x70 pixels.</a:t>
            </a:r>
            <a:endParaRPr lang="en-US"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1" y="1758644"/>
            <a:ext cx="5591955" cy="924054"/>
          </a:xfrm>
          <a:prstGeom prst="rect">
            <a:avLst/>
          </a:prstGeom>
          <a:ln>
            <a:solidFill>
              <a:schemeClr val="bg1">
                <a:lumMod val="50000"/>
              </a:schemeClr>
            </a:solidFill>
          </a:ln>
        </p:spPr>
      </p:pic>
      <p:sp>
        <p:nvSpPr>
          <p:cNvPr id="9" name="TextBox 8"/>
          <p:cNvSpPr txBox="1"/>
          <p:nvPr/>
        </p:nvSpPr>
        <p:spPr>
          <a:xfrm>
            <a:off x="328221" y="2849026"/>
            <a:ext cx="8531951" cy="646331"/>
          </a:xfrm>
          <a:prstGeom prst="rect">
            <a:avLst/>
          </a:prstGeom>
          <a:noFill/>
        </p:spPr>
        <p:txBody>
          <a:bodyPr wrap="square" rtlCol="0">
            <a:spAutoFit/>
          </a:bodyPr>
          <a:lstStyle/>
          <a:p>
            <a:r>
              <a:rPr lang="en-US" dirty="0" smtClean="0">
                <a:solidFill>
                  <a:prstClr val="black"/>
                </a:solidFill>
              </a:rPr>
              <a:t>If you want total control over what your learners take, you can hide the Course Catalog from view. Site Admins will still see it. Default setting is to show to all.</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21" y="3590532"/>
            <a:ext cx="5772956" cy="457264"/>
          </a:xfrm>
          <a:prstGeom prst="rect">
            <a:avLst/>
          </a:prstGeom>
          <a:ln>
            <a:solidFill>
              <a:schemeClr val="bg1">
                <a:lumMod val="50000"/>
              </a:schemeClr>
            </a:solidFill>
          </a:ln>
        </p:spPr>
      </p:pic>
      <p:sp>
        <p:nvSpPr>
          <p:cNvPr id="10" name="TextBox 9"/>
          <p:cNvSpPr txBox="1"/>
          <p:nvPr/>
        </p:nvSpPr>
        <p:spPr>
          <a:xfrm>
            <a:off x="328221" y="4201191"/>
            <a:ext cx="8531951" cy="646331"/>
          </a:xfrm>
          <a:prstGeom prst="rect">
            <a:avLst/>
          </a:prstGeom>
          <a:noFill/>
        </p:spPr>
        <p:txBody>
          <a:bodyPr wrap="square" rtlCol="0">
            <a:spAutoFit/>
          </a:bodyPr>
          <a:lstStyle/>
          <a:p>
            <a:r>
              <a:rPr lang="en-US" dirty="0" smtClean="0">
                <a:solidFill>
                  <a:prstClr val="black"/>
                </a:solidFill>
              </a:rPr>
              <a:t>Those without Admin privileges only see a first and last name in the Site Members section, but if you want to hide it completely you can. Default is to show the listing.</a:t>
            </a:r>
            <a:endParaRPr lang="en-US" dirty="0">
              <a:solidFill>
                <a:prstClr val="black"/>
              </a:solidFill>
            </a:endParaRPr>
          </a:p>
        </p:txBody>
      </p:sp>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22" y="5084416"/>
            <a:ext cx="5639587" cy="485843"/>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165019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328220" y="1009659"/>
            <a:ext cx="8531951" cy="923330"/>
          </a:xfrm>
          <a:prstGeom prst="rect">
            <a:avLst/>
          </a:prstGeom>
          <a:noFill/>
        </p:spPr>
        <p:txBody>
          <a:bodyPr wrap="square" rtlCol="0">
            <a:spAutoFit/>
          </a:bodyPr>
          <a:lstStyle/>
          <a:p>
            <a:r>
              <a:rPr lang="en-US" dirty="0" smtClean="0">
                <a:solidFill>
                  <a:prstClr val="black"/>
                </a:solidFill>
              </a:rPr>
              <a:t>Individuals can load training information with this tool. If you do not want that to be an option (it shows in the Profile menu) you can turn it off. Site Admins will still be able to do batch loading.</a:t>
            </a:r>
            <a:endParaRPr lang="en-US" dirty="0">
              <a:solidFill>
                <a:prstClr val="black"/>
              </a:solidFill>
            </a:endParaRPr>
          </a:p>
        </p:txBody>
      </p:sp>
      <p:sp>
        <p:nvSpPr>
          <p:cNvPr id="9" name="TextBox 8"/>
          <p:cNvSpPr txBox="1"/>
          <p:nvPr/>
        </p:nvSpPr>
        <p:spPr>
          <a:xfrm>
            <a:off x="328219" y="2523262"/>
            <a:ext cx="8531951" cy="646331"/>
          </a:xfrm>
          <a:prstGeom prst="rect">
            <a:avLst/>
          </a:prstGeom>
          <a:noFill/>
        </p:spPr>
        <p:txBody>
          <a:bodyPr wrap="square" rtlCol="0">
            <a:spAutoFit/>
          </a:bodyPr>
          <a:lstStyle/>
          <a:p>
            <a:r>
              <a:rPr lang="en-US" dirty="0" smtClean="0">
                <a:solidFill>
                  <a:prstClr val="black"/>
                </a:solidFill>
              </a:rPr>
              <a:t>If you are having your learners self-register, you can set your site to tag new accounts as “pending approval” (the default is to have this off). </a:t>
            </a:r>
            <a:endParaRPr lang="en-US" dirty="0">
              <a:solidFill>
                <a:prstClr val="black"/>
              </a:solidFill>
            </a:endParaRPr>
          </a:p>
        </p:txBody>
      </p:sp>
      <p:sp>
        <p:nvSpPr>
          <p:cNvPr id="10" name="TextBox 9"/>
          <p:cNvSpPr txBox="1"/>
          <p:nvPr/>
        </p:nvSpPr>
        <p:spPr>
          <a:xfrm>
            <a:off x="328218" y="3893541"/>
            <a:ext cx="8531951" cy="646331"/>
          </a:xfrm>
          <a:prstGeom prst="rect">
            <a:avLst/>
          </a:prstGeom>
          <a:noFill/>
        </p:spPr>
        <p:txBody>
          <a:bodyPr wrap="square" rtlCol="0">
            <a:spAutoFit/>
          </a:bodyPr>
          <a:lstStyle/>
          <a:p>
            <a:r>
              <a:rPr lang="en-US" dirty="0" smtClean="0">
                <a:solidFill>
                  <a:prstClr val="black"/>
                </a:solidFill>
              </a:rPr>
              <a:t>If you have chosen to turn on the “Approval Required” function, you can list email domains to be auto-approved so that they bypass the pending stage.</a:t>
            </a:r>
            <a:endParaRPr lang="en-US" dirty="0">
              <a:solidFill>
                <a:prstClr val="black"/>
              </a:solidFill>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0" y="1932989"/>
            <a:ext cx="5668166" cy="485843"/>
          </a:xfrm>
          <a:prstGeom prst="rect">
            <a:avLst/>
          </a:prstGeom>
          <a:ln>
            <a:solidFill>
              <a:schemeClr val="bg1">
                <a:lumMod val="50000"/>
              </a:schemeClr>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19" y="3274023"/>
            <a:ext cx="5725324" cy="514422"/>
          </a:xfrm>
          <a:prstGeom prst="rect">
            <a:avLst/>
          </a:prstGeom>
          <a:ln>
            <a:solidFill>
              <a:schemeClr val="bg1">
                <a:lumMod val="50000"/>
              </a:schemeClr>
            </a:solidFill>
          </a:ln>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18" y="4644302"/>
            <a:ext cx="5167711" cy="1216439"/>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873514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328219" y="1334814"/>
            <a:ext cx="8531951" cy="646331"/>
          </a:xfrm>
          <a:prstGeom prst="rect">
            <a:avLst/>
          </a:prstGeom>
          <a:noFill/>
        </p:spPr>
        <p:txBody>
          <a:bodyPr wrap="square" rtlCol="0">
            <a:spAutoFit/>
          </a:bodyPr>
          <a:lstStyle/>
          <a:p>
            <a:r>
              <a:rPr lang="en-US" dirty="0" smtClean="0">
                <a:solidFill>
                  <a:prstClr val="black"/>
                </a:solidFill>
              </a:rPr>
              <a:t>You can assign a link to send everyone to when they log out. The default setting is to take them back to the Log In page. </a:t>
            </a:r>
            <a:endParaRPr lang="en-US"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19" y="2180328"/>
            <a:ext cx="5696745" cy="73352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360959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309169" y="1182414"/>
            <a:ext cx="8531951" cy="923330"/>
          </a:xfrm>
          <a:prstGeom prst="rect">
            <a:avLst/>
          </a:prstGeom>
          <a:noFill/>
        </p:spPr>
        <p:txBody>
          <a:bodyPr wrap="square" rtlCol="0">
            <a:spAutoFit/>
          </a:bodyPr>
          <a:lstStyle/>
          <a:p>
            <a:r>
              <a:rPr lang="en-US" dirty="0" smtClean="0">
                <a:solidFill>
                  <a:prstClr val="black"/>
                </a:solidFill>
              </a:rPr>
              <a:t>If you have your learners self-register, they will get an email confirmation after they complete setting up their account from </a:t>
            </a:r>
            <a:r>
              <a:rPr lang="en-US" dirty="0" smtClean="0">
                <a:solidFill>
                  <a:prstClr val="black"/>
                </a:solidFill>
                <a:hlinkClick r:id="rId4"/>
              </a:rPr>
              <a:t>admin@collabornation.net</a:t>
            </a:r>
            <a:endParaRPr lang="en-US" dirty="0" smtClean="0">
              <a:solidFill>
                <a:prstClr val="black"/>
              </a:solidFill>
            </a:endParaRPr>
          </a:p>
          <a:p>
            <a:r>
              <a:rPr lang="en-US" dirty="0" smtClean="0">
                <a:solidFill>
                  <a:prstClr val="black"/>
                </a:solidFill>
              </a:rPr>
              <a:t>You can customize that message in the Registration Message section.</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331" y="2249613"/>
            <a:ext cx="6905625" cy="346108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208739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309169" y="1182414"/>
            <a:ext cx="8531951" cy="923330"/>
          </a:xfrm>
          <a:prstGeom prst="rect">
            <a:avLst/>
          </a:prstGeom>
          <a:noFill/>
        </p:spPr>
        <p:txBody>
          <a:bodyPr wrap="square" rtlCol="0">
            <a:spAutoFit/>
          </a:bodyPr>
          <a:lstStyle/>
          <a:p>
            <a:r>
              <a:rPr lang="en-US" dirty="0" smtClean="0">
                <a:solidFill>
                  <a:prstClr val="black"/>
                </a:solidFill>
              </a:rPr>
              <a:t>Brand new accounts can get courses, learning paths and assessments auto-assigned in the Registration Courses section. Search for titles and check the box. More than one can be assigned.</a:t>
            </a:r>
            <a:endParaRPr lang="en-US"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75" y="2230563"/>
            <a:ext cx="7884610" cy="337013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020233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299644" y="1415620"/>
            <a:ext cx="3453205" cy="2862322"/>
          </a:xfrm>
          <a:prstGeom prst="rect">
            <a:avLst/>
          </a:prstGeom>
          <a:noFill/>
        </p:spPr>
        <p:txBody>
          <a:bodyPr wrap="square" rtlCol="0">
            <a:spAutoFit/>
          </a:bodyPr>
          <a:lstStyle/>
          <a:p>
            <a:r>
              <a:rPr lang="en-US" dirty="0" smtClean="0">
                <a:solidFill>
                  <a:prstClr val="black"/>
                </a:solidFill>
              </a:rPr>
              <a:t>Lastly, the Social Features section. Each of the 4 have these options at the arrow for drop down menus:</a:t>
            </a:r>
          </a:p>
          <a:p>
            <a:endParaRPr lang="en-US" dirty="0" smtClean="0">
              <a:solidFill>
                <a:prstClr val="black"/>
              </a:solidFill>
            </a:endParaRPr>
          </a:p>
          <a:p>
            <a:r>
              <a:rPr lang="en-US" b="1" dirty="0" smtClean="0">
                <a:solidFill>
                  <a:prstClr val="black"/>
                </a:solidFill>
              </a:rPr>
              <a:t>Disable</a:t>
            </a:r>
          </a:p>
          <a:p>
            <a:r>
              <a:rPr lang="en-US" b="1" dirty="0" smtClean="0">
                <a:solidFill>
                  <a:prstClr val="black"/>
                </a:solidFill>
              </a:rPr>
              <a:t>Only Admins can create</a:t>
            </a:r>
          </a:p>
          <a:p>
            <a:r>
              <a:rPr lang="en-US" b="1" dirty="0" smtClean="0">
                <a:solidFill>
                  <a:prstClr val="black"/>
                </a:solidFill>
              </a:rPr>
              <a:t>Anyone can create</a:t>
            </a:r>
          </a:p>
          <a:p>
            <a:endParaRPr lang="en-US" b="1" dirty="0">
              <a:solidFill>
                <a:prstClr val="black"/>
              </a:solidFill>
            </a:endParaRPr>
          </a:p>
          <a:p>
            <a:r>
              <a:rPr lang="en-US" dirty="0" smtClean="0">
                <a:solidFill>
                  <a:prstClr val="black"/>
                </a:solidFill>
              </a:rPr>
              <a:t>And these same settings can be set independently inside of Teams.</a:t>
            </a:r>
            <a:endParaRPr lang="en-US" dirty="0">
              <a:solidFill>
                <a:prstClr val="black"/>
              </a:solidFill>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033" y="1291794"/>
            <a:ext cx="4749813" cy="432795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759698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Site Building</a:t>
            </a:r>
            <a:endParaRPr lang="en-US" sz="3600" b="1" dirty="0">
              <a:solidFill>
                <a:prstClr val="black"/>
              </a:solidFill>
            </a:endParaRPr>
          </a:p>
        </p:txBody>
      </p:sp>
      <p:sp>
        <p:nvSpPr>
          <p:cNvPr id="5" name="TextBox 4"/>
          <p:cNvSpPr txBox="1"/>
          <p:nvPr/>
        </p:nvSpPr>
        <p:spPr>
          <a:xfrm>
            <a:off x="299644" y="1206070"/>
            <a:ext cx="8472881" cy="1200329"/>
          </a:xfrm>
          <a:prstGeom prst="rect">
            <a:avLst/>
          </a:prstGeom>
          <a:noFill/>
        </p:spPr>
        <p:txBody>
          <a:bodyPr wrap="square" rtlCol="0">
            <a:spAutoFit/>
          </a:bodyPr>
          <a:lstStyle/>
          <a:p>
            <a:r>
              <a:rPr lang="en-US" dirty="0" smtClean="0">
                <a:solidFill>
                  <a:prstClr val="black"/>
                </a:solidFill>
              </a:rPr>
              <a:t>Added to the Social Features section last month (April 2019) is the feature to allow you to have Front-Facing Events – invite people to an event who do not yet have an account in your site. If they accept an Event invitation, they are taken to the Registration page to set up their account.</a:t>
            </a:r>
            <a:endParaRPr lang="en-US"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00" y="3662320"/>
            <a:ext cx="5734850" cy="600159"/>
          </a:xfrm>
          <a:prstGeom prst="rect">
            <a:avLst/>
          </a:prstGeom>
          <a:ln>
            <a:solidFill>
              <a:schemeClr val="bg1">
                <a:lumMod val="50000"/>
              </a:schemeClr>
            </a:solidFill>
          </a:ln>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10" y="2710448"/>
            <a:ext cx="1638529" cy="876422"/>
          </a:xfrm>
          <a:prstGeom prst="rect">
            <a:avLst/>
          </a:prstGeom>
        </p:spPr>
      </p:pic>
      <p:sp>
        <p:nvSpPr>
          <p:cNvPr id="7" name="TextBox 6"/>
          <p:cNvSpPr txBox="1"/>
          <p:nvPr/>
        </p:nvSpPr>
        <p:spPr>
          <a:xfrm>
            <a:off x="299645" y="4986438"/>
            <a:ext cx="8377410" cy="369332"/>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smtClean="0">
                <a:solidFill>
                  <a:prstClr val="black"/>
                </a:solidFill>
                <a:hlinkClick r:id="rId6"/>
              </a:rPr>
              <a:t>Making Events front-facing</a:t>
            </a:r>
            <a:endParaRPr lang="en-US" dirty="0">
              <a:solidFill>
                <a:prstClr val="black"/>
              </a:solidFill>
            </a:endParaRPr>
          </a:p>
        </p:txBody>
      </p:sp>
    </p:spTree>
    <p:custDataLst>
      <p:tags r:id="rId1"/>
    </p:custDataLst>
    <p:extLst>
      <p:ext uri="{BB962C8B-B14F-4D97-AF65-F5344CB8AC3E}">
        <p14:creationId xmlns:p14="http://schemas.microsoft.com/office/powerpoint/2010/main" val="692949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Events tip</a:t>
            </a:r>
            <a:endParaRPr lang="en-US" sz="3600" b="1" dirty="0">
              <a:solidFill>
                <a:prstClr val="black"/>
              </a:solidFill>
            </a:endParaRPr>
          </a:p>
        </p:txBody>
      </p:sp>
      <p:sp>
        <p:nvSpPr>
          <p:cNvPr id="3" name="TextBox 2"/>
          <p:cNvSpPr txBox="1"/>
          <p:nvPr/>
        </p:nvSpPr>
        <p:spPr>
          <a:xfrm>
            <a:off x="427730" y="1242836"/>
            <a:ext cx="8249324" cy="1200329"/>
          </a:xfrm>
          <a:prstGeom prst="rect">
            <a:avLst/>
          </a:prstGeom>
          <a:noFill/>
        </p:spPr>
        <p:txBody>
          <a:bodyPr wrap="square" rtlCol="0">
            <a:spAutoFit/>
          </a:bodyPr>
          <a:lstStyle/>
          <a:p>
            <a:r>
              <a:rPr lang="en-US" dirty="0" smtClean="0">
                <a:solidFill>
                  <a:prstClr val="black"/>
                </a:solidFill>
              </a:rPr>
              <a:t>Reminder, please do not skip the “APPLY DEFAULT GRADING” button in the Attendance Status section in After-Event Reporting. If you skip it, the information you enter in that section will not populate in Attendee Reporting when you check the box in the Attended Event? column.</a:t>
            </a:r>
            <a:endParaRPr lang="en-US" dirty="0">
              <a:solidFill>
                <a:srgbClr val="C0504D"/>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545" y="2534605"/>
            <a:ext cx="6039693" cy="3334215"/>
          </a:xfrm>
          <a:prstGeom prst="rect">
            <a:avLst/>
          </a:prstGeom>
        </p:spPr>
      </p:pic>
    </p:spTree>
    <p:custDataLst>
      <p:tags r:id="rId1"/>
    </p:custDataLst>
    <p:extLst>
      <p:ext uri="{BB962C8B-B14F-4D97-AF65-F5344CB8AC3E}">
        <p14:creationId xmlns:p14="http://schemas.microsoft.com/office/powerpoint/2010/main" val="32719756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46" y="2885764"/>
            <a:ext cx="6665274" cy="24113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0912" y="1213342"/>
            <a:ext cx="8356142" cy="1477328"/>
          </a:xfrm>
          <a:prstGeom prst="rect">
            <a:avLst/>
          </a:prstGeom>
          <a:noFill/>
        </p:spPr>
        <p:txBody>
          <a:bodyPr wrap="square" rtlCol="0">
            <a:spAutoFit/>
          </a:bodyPr>
          <a:lstStyle/>
          <a:p>
            <a:r>
              <a:rPr lang="en-US" dirty="0" smtClean="0">
                <a:solidFill>
                  <a:prstClr val="black"/>
                </a:solidFill>
              </a:rPr>
              <a:t>Thank </a:t>
            </a:r>
            <a:r>
              <a:rPr lang="en-US" dirty="0" smtClean="0">
                <a:solidFill>
                  <a:prstClr val="black"/>
                </a:solidFill>
              </a:rPr>
              <a:t>you for your time today! </a:t>
            </a:r>
          </a:p>
          <a:p>
            <a:endParaRPr lang="en-US" dirty="0">
              <a:solidFill>
                <a:prstClr val="black"/>
              </a:solidFill>
            </a:endParaRPr>
          </a:p>
          <a:p>
            <a:r>
              <a:rPr lang="en-US" dirty="0" smtClean="0">
                <a:solidFill>
                  <a:prstClr val="black"/>
                </a:solidFill>
              </a:rPr>
              <a:t>If there is ever anything that you would like to review or spend some time going into more detail about, please don’t hesitate to send a note to Chris G. to schedule a one-on-one session or small group session.</a:t>
            </a:r>
            <a:endParaRPr lang="en-US" dirty="0">
              <a:solidFill>
                <a:prstClr val="black"/>
              </a:solidFill>
            </a:endParaRPr>
          </a:p>
        </p:txBody>
      </p:sp>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126996"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Training Videos</a:t>
            </a:r>
          </a:p>
          <a:p>
            <a:r>
              <a:rPr lang="en-US" sz="2400" dirty="0" smtClean="0"/>
              <a:t>Admin Course Creation</a:t>
            </a:r>
          </a:p>
          <a:p>
            <a:r>
              <a:rPr lang="en-US" sz="2400" dirty="0" smtClean="0"/>
              <a:t>Browser/Flash</a:t>
            </a:r>
          </a:p>
          <a:p>
            <a:r>
              <a:rPr lang="en-US" sz="2400" dirty="0" smtClean="0"/>
              <a:t>What’s New!</a:t>
            </a:r>
            <a:endParaRPr lang="en-US" sz="2400" dirty="0" smtClean="0"/>
          </a:p>
          <a:p>
            <a:r>
              <a:rPr lang="en-US" sz="2400" dirty="0" smtClean="0"/>
              <a:t>Learning Paths</a:t>
            </a:r>
            <a:endParaRPr lang="en-US" sz="2400" dirty="0"/>
          </a:p>
          <a:p>
            <a:r>
              <a:rPr lang="en-US" sz="2400" dirty="0" smtClean="0"/>
              <a:t>Site Building </a:t>
            </a:r>
            <a:r>
              <a:rPr lang="en-US" sz="2400" dirty="0" smtClean="0"/>
              <a:t>features breakdown</a:t>
            </a:r>
          </a:p>
          <a:p>
            <a:r>
              <a:rPr lang="en-US" sz="2400" dirty="0" smtClean="0"/>
              <a:t>Events tip (After-Event Reporting)</a:t>
            </a: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404037" y="1174333"/>
            <a:ext cx="8048847" cy="2031325"/>
          </a:xfrm>
          <a:prstGeom prst="rect">
            <a:avLst/>
          </a:prstGeom>
          <a:noFill/>
        </p:spPr>
        <p:txBody>
          <a:bodyPr wrap="square" rtlCol="0">
            <a:spAutoFit/>
          </a:bodyPr>
          <a:lstStyle/>
          <a:p>
            <a:r>
              <a:rPr lang="en-US" b="1" dirty="0" smtClean="0"/>
              <a:t>Importance of the URL/site link</a:t>
            </a:r>
            <a:r>
              <a:rPr lang="en-US" dirty="0" smtClean="0"/>
              <a:t>: </a:t>
            </a:r>
          </a:p>
          <a:p>
            <a:endParaRPr lang="en-US" dirty="0" smtClean="0"/>
          </a:p>
          <a:p>
            <a:pPr marL="285750" indent="-285750">
              <a:buFont typeface="Arial" panose="020B0604020202020204" pitchFamily="34" charset="0"/>
              <a:buChar char="•"/>
            </a:pPr>
            <a:r>
              <a:rPr lang="en-US" dirty="0" smtClean="0"/>
              <a:t>There are specific URLs for each site, and since the Redesign, different URLs for logging in and registering (new account creation).</a:t>
            </a:r>
          </a:p>
          <a:p>
            <a:endParaRPr lang="en-US" dirty="0" smtClean="0"/>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481209" y="38972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233" y="3541561"/>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26" y="3660112"/>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2862322"/>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Here is the Login Page section.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619" y="1070870"/>
            <a:ext cx="5110381" cy="5596629"/>
          </a:xfrm>
          <a:prstGeom prst="rect">
            <a:avLst/>
          </a:prstGeom>
        </p:spPr>
      </p:pic>
      <p:sp>
        <p:nvSpPr>
          <p:cNvPr id="8" name="Right Arrow 7"/>
          <p:cNvSpPr/>
          <p:nvPr/>
        </p:nvSpPr>
        <p:spPr>
          <a:xfrm rot="5400000">
            <a:off x="5509352" y="1347437"/>
            <a:ext cx="479307"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432299"/>
            <a:ext cx="3328655" cy="2585323"/>
          </a:xfrm>
          <a:prstGeom prst="rect">
            <a:avLst/>
          </a:prstGeom>
          <a:noFill/>
        </p:spPr>
        <p:txBody>
          <a:bodyPr wrap="square" rtlCol="0">
            <a:spAutoFit/>
          </a:bodyPr>
          <a:lstStyle/>
          <a:p>
            <a:r>
              <a:rPr lang="en-US" dirty="0" smtClean="0">
                <a:solidFill>
                  <a:prstClr val="black"/>
                </a:solidFill>
              </a:rPr>
              <a:t>And here is the Registration Page section.</a:t>
            </a:r>
          </a:p>
          <a:p>
            <a:endParaRPr lang="en-US" dirty="0">
              <a:solidFill>
                <a:prstClr val="black"/>
              </a:solidFill>
            </a:endParaRPr>
          </a:p>
          <a:p>
            <a:endParaRPr lang="en-US" dirty="0" smtClean="0">
              <a:solidFill>
                <a:prstClr val="black"/>
              </a:solidFill>
            </a:endParaRPr>
          </a:p>
          <a:p>
            <a:r>
              <a:rPr lang="en-US" dirty="0" smtClean="0">
                <a:solidFill>
                  <a:prstClr val="black"/>
                </a:solidFill>
              </a:rPr>
              <a:t>Remember, both the login URL and the registration URL will always begin with:</a:t>
            </a:r>
          </a:p>
          <a:p>
            <a:endParaRPr lang="en-US" dirty="0">
              <a:solidFill>
                <a:prstClr val="black"/>
              </a:solidFill>
            </a:endParaRPr>
          </a:p>
          <a:p>
            <a:r>
              <a:rPr lang="en-US" dirty="0" smtClean="0">
                <a:solidFill>
                  <a:srgbClr val="00B0F0"/>
                </a:solidFill>
              </a:rPr>
              <a:t>https://collabornation.net/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182" y="1148318"/>
            <a:ext cx="5263818" cy="5478477"/>
          </a:xfrm>
          <a:prstGeom prst="rect">
            <a:avLst/>
          </a:prstGeom>
        </p:spPr>
      </p:pic>
      <p:sp>
        <p:nvSpPr>
          <p:cNvPr id="6" name="Right Arrow 5"/>
          <p:cNvSpPr/>
          <p:nvPr/>
        </p:nvSpPr>
        <p:spPr>
          <a:xfrm rot="5400000">
            <a:off x="5203954" y="1381866"/>
            <a:ext cx="457910"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4"/>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5"/>
              </a:rPr>
              <a:t>https://</a:t>
            </a:r>
            <a:r>
              <a:rPr lang="en-US" sz="1200" dirty="0" smtClean="0">
                <a:hlinkClick r:id="rId5"/>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6"/>
              </a:rPr>
              <a:t>https</a:t>
            </a:r>
            <a:r>
              <a:rPr lang="en-US" sz="1200" dirty="0">
                <a:hlinkClick r:id="rId6"/>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7"/>
              </a:rPr>
              <a:t>https</a:t>
            </a:r>
            <a:r>
              <a:rPr lang="en-US" sz="1200" dirty="0">
                <a:hlinkClick r:id="rId7"/>
              </a:rPr>
              <a:t>://</a:t>
            </a:r>
            <a:r>
              <a:rPr lang="en-US" sz="1200" dirty="0" smtClean="0">
                <a:hlinkClick r:id="rId7"/>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8"/>
              </a:rPr>
              <a:t>https://</a:t>
            </a:r>
            <a:r>
              <a:rPr lang="en-US" sz="1200" dirty="0" smtClean="0">
                <a:hlinkClick r:id="rId8"/>
              </a:rPr>
              <a:t>www.youtube.com/watch?v=cX4AXHe5Yak</a:t>
            </a:r>
            <a:endParaRPr lang="en-US" sz="1400"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45772</TotalTime>
  <Words>1758</Words>
  <Application>Microsoft Office PowerPoint</Application>
  <PresentationFormat>On-screen Show (4:3)</PresentationFormat>
  <Paragraphs>229</Paragraphs>
  <Slides>42</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cglenn</cp:lastModifiedBy>
  <cp:revision>601</cp:revision>
  <cp:lastPrinted>2013-12-05T16:52:49Z</cp:lastPrinted>
  <dcterms:created xsi:type="dcterms:W3CDTF">2012-01-18T21:52:15Z</dcterms:created>
  <dcterms:modified xsi:type="dcterms:W3CDTF">2019-05-15T15:44:46Z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