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698" r:id="rId2"/>
  </p:sldMasterIdLst>
  <p:notesMasterIdLst>
    <p:notesMasterId r:id="rId24"/>
  </p:notesMasterIdLst>
  <p:handoutMasterIdLst>
    <p:handoutMasterId r:id="rId25"/>
  </p:handoutMasterIdLst>
  <p:sldIdLst>
    <p:sldId id="424" r:id="rId3"/>
    <p:sldId id="443" r:id="rId4"/>
    <p:sldId id="483" r:id="rId5"/>
    <p:sldId id="552" r:id="rId6"/>
    <p:sldId id="465" r:id="rId7"/>
    <p:sldId id="484" r:id="rId8"/>
    <p:sldId id="591" r:id="rId9"/>
    <p:sldId id="592" r:id="rId10"/>
    <p:sldId id="500" r:id="rId11"/>
    <p:sldId id="546" r:id="rId12"/>
    <p:sldId id="544" r:id="rId13"/>
    <p:sldId id="642" r:id="rId14"/>
    <p:sldId id="644" r:id="rId15"/>
    <p:sldId id="645" r:id="rId16"/>
    <p:sldId id="643" r:id="rId17"/>
    <p:sldId id="647" r:id="rId18"/>
    <p:sldId id="648" r:id="rId19"/>
    <p:sldId id="472" r:id="rId20"/>
    <p:sldId id="445" r:id="rId21"/>
    <p:sldId id="545" r:id="rId22"/>
    <p:sldId id="598" r:id="rId23"/>
  </p:sldIdLst>
  <p:sldSz cx="9144000" cy="6858000" type="screen4x3"/>
  <p:notesSz cx="7086600" cy="9372600"/>
  <p:custDataLst>
    <p:tags r:id="rId26"/>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9900"/>
    <a:srgbClr val="006633"/>
    <a:srgbClr val="F47C45"/>
    <a:srgbClr val="0069AA"/>
    <a:srgbClr val="EB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01" autoAdjust="0"/>
    <p:restoredTop sz="90137" autoAdjust="0"/>
  </p:normalViewPr>
  <p:slideViewPr>
    <p:cSldViewPr snapToGrid="0">
      <p:cViewPr>
        <p:scale>
          <a:sx n="80" d="100"/>
          <a:sy n="80" d="100"/>
        </p:scale>
        <p:origin x="-600"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4046" tIns="47023" rIns="94046" bIns="47023" rtlCol="0"/>
          <a:lstStyle>
            <a:lvl1pPr algn="r">
              <a:defRPr sz="1200">
                <a:cs typeface="Arial" charset="0"/>
              </a:defRPr>
            </a:lvl1pPr>
          </a:lstStyle>
          <a:p>
            <a:pPr>
              <a:defRPr/>
            </a:pPr>
            <a:fld id="{6307C075-CBF3-4B35-BF3D-3ED4CC0290E4}" type="datetimeFigureOut">
              <a:rPr lang="en-US"/>
              <a:pPr>
                <a:defRPr/>
              </a:pPr>
              <a:t>8/22/2019</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4046" tIns="47023" rIns="94046" bIns="47023"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4046" tIns="47023" rIns="94046" bIns="47023" rtlCol="0" anchor="b"/>
          <a:lstStyle>
            <a:lvl1pPr algn="r">
              <a:defRPr sz="1200">
                <a:cs typeface="Arial" charset="0"/>
              </a:defRPr>
            </a:lvl1pPr>
          </a:lstStyle>
          <a:p>
            <a:pPr>
              <a:defRPr/>
            </a:pPr>
            <a:fld id="{0F804B4D-782B-4993-8032-CBDDC7169C48}" type="slidenum">
              <a:rPr lang="en-US"/>
              <a:pPr>
                <a:defRPr/>
              </a:pPr>
              <a:t>‹#›</a:t>
            </a:fld>
            <a:endParaRPr lang="en-US"/>
          </a:p>
        </p:txBody>
      </p:sp>
    </p:spTree>
    <p:extLst>
      <p:ext uri="{BB962C8B-B14F-4D97-AF65-F5344CB8AC3E}">
        <p14:creationId xmlns:p14="http://schemas.microsoft.com/office/powerpoint/2010/main" val="748347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4046" tIns="47023" rIns="94046" bIns="47023" rtlCol="0"/>
          <a:lstStyle>
            <a:lvl1pPr algn="r" fontAlgn="auto">
              <a:spcBef>
                <a:spcPts val="0"/>
              </a:spcBef>
              <a:spcAft>
                <a:spcPts val="0"/>
              </a:spcAft>
              <a:defRPr sz="1200">
                <a:latin typeface="+mn-lt"/>
                <a:cs typeface="+mn-cs"/>
              </a:defRPr>
            </a:lvl1pPr>
          </a:lstStyle>
          <a:p>
            <a:pPr>
              <a:defRPr/>
            </a:pPr>
            <a:fld id="{BC76D0E2-F045-4B40-9879-6DD6786B3DCE}" type="datetimeFigureOut">
              <a:rPr lang="en-US"/>
              <a:pPr>
                <a:defRPr/>
              </a:pPr>
              <a:t>8/22/2019</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4046" tIns="47023" rIns="94046" bIns="470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700"/>
            <a:ext cx="3070225" cy="468313"/>
          </a:xfrm>
          <a:prstGeom prst="rect">
            <a:avLst/>
          </a:prstGeom>
        </p:spPr>
        <p:txBody>
          <a:bodyPr vert="horz" lIns="94046" tIns="47023" rIns="94046" bIns="470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4046" tIns="47023" rIns="94046" bIns="47023" rtlCol="0" anchor="b"/>
          <a:lstStyle>
            <a:lvl1pPr algn="r" fontAlgn="auto">
              <a:spcBef>
                <a:spcPts val="0"/>
              </a:spcBef>
              <a:spcAft>
                <a:spcPts val="0"/>
              </a:spcAft>
              <a:defRPr sz="1200">
                <a:latin typeface="+mn-lt"/>
                <a:cs typeface="+mn-cs"/>
              </a:defRPr>
            </a:lvl1pPr>
          </a:lstStyle>
          <a:p>
            <a:pPr>
              <a:defRPr/>
            </a:pPr>
            <a:fld id="{ADD7CA55-11D8-425A-A30B-98CF3F803D73}" type="slidenum">
              <a:rPr lang="en-US"/>
              <a:pPr>
                <a:defRPr/>
              </a:pPr>
              <a:t>‹#›</a:t>
            </a:fld>
            <a:endParaRPr lang="en-US"/>
          </a:p>
        </p:txBody>
      </p:sp>
    </p:spTree>
    <p:extLst>
      <p:ext uri="{BB962C8B-B14F-4D97-AF65-F5344CB8AC3E}">
        <p14:creationId xmlns:p14="http://schemas.microsoft.com/office/powerpoint/2010/main" val="1317828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April 2019 Administrators Users</a:t>
            </a:r>
            <a:r>
              <a:rPr lang="en-US" baseline="0" dirty="0" smtClean="0"/>
              <a:t> Group Meeting!</a:t>
            </a:r>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1</a:t>
            </a:fld>
            <a:endParaRPr lang="en-US"/>
          </a:p>
        </p:txBody>
      </p:sp>
    </p:spTree>
    <p:extLst>
      <p:ext uri="{BB962C8B-B14F-4D97-AF65-F5344CB8AC3E}">
        <p14:creationId xmlns:p14="http://schemas.microsoft.com/office/powerpoint/2010/main" val="323322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4079281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771193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63F77AA-B512-491B-A4DA-826F43B43E2A}" type="slidenum">
              <a:rPr lang="en-US" smtClean="0"/>
              <a:pPr>
                <a:defRPr/>
              </a:pPr>
              <a:t>18</a:t>
            </a:fld>
            <a:endParaRPr lang="en-US"/>
          </a:p>
        </p:txBody>
      </p:sp>
    </p:spTree>
    <p:extLst>
      <p:ext uri="{BB962C8B-B14F-4D97-AF65-F5344CB8AC3E}">
        <p14:creationId xmlns:p14="http://schemas.microsoft.com/office/powerpoint/2010/main" val="24138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2</a:t>
            </a:fld>
            <a:endParaRPr lang="en-US"/>
          </a:p>
        </p:txBody>
      </p:sp>
    </p:spTree>
    <p:extLst>
      <p:ext uri="{BB962C8B-B14F-4D97-AF65-F5344CB8AC3E}">
        <p14:creationId xmlns:p14="http://schemas.microsoft.com/office/powerpoint/2010/main" val="345402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3</a:t>
            </a:fld>
            <a:endParaRPr lang="en-US"/>
          </a:p>
        </p:txBody>
      </p:sp>
    </p:spTree>
    <p:extLst>
      <p:ext uri="{BB962C8B-B14F-4D97-AF65-F5344CB8AC3E}">
        <p14:creationId xmlns:p14="http://schemas.microsoft.com/office/powerpoint/2010/main" val="60917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4</a:t>
            </a:fld>
            <a:endParaRPr lang="en-US"/>
          </a:p>
        </p:txBody>
      </p:sp>
    </p:spTree>
    <p:extLst>
      <p:ext uri="{BB962C8B-B14F-4D97-AF65-F5344CB8AC3E}">
        <p14:creationId xmlns:p14="http://schemas.microsoft.com/office/powerpoint/2010/main" val="422049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B17243-13B1-4A03-894C-63D68A06B27C}"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93986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6</a:t>
            </a:fld>
            <a:endParaRPr lang="en-US"/>
          </a:p>
        </p:txBody>
      </p:sp>
    </p:spTree>
    <p:extLst>
      <p:ext uri="{BB962C8B-B14F-4D97-AF65-F5344CB8AC3E}">
        <p14:creationId xmlns:p14="http://schemas.microsoft.com/office/powerpoint/2010/main" val="400469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9</a:t>
            </a:fld>
            <a:endParaRPr lang="en-US"/>
          </a:p>
        </p:txBody>
      </p:sp>
    </p:spTree>
    <p:extLst>
      <p:ext uri="{BB962C8B-B14F-4D97-AF65-F5344CB8AC3E}">
        <p14:creationId xmlns:p14="http://schemas.microsoft.com/office/powerpoint/2010/main" val="284181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10</a:t>
            </a:fld>
            <a:endParaRPr lang="en-US"/>
          </a:p>
        </p:txBody>
      </p:sp>
    </p:spTree>
    <p:extLst>
      <p:ext uri="{BB962C8B-B14F-4D97-AF65-F5344CB8AC3E}">
        <p14:creationId xmlns:p14="http://schemas.microsoft.com/office/powerpoint/2010/main" val="265608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11</a:t>
            </a:fld>
            <a:endParaRPr lang="en-US"/>
          </a:p>
        </p:txBody>
      </p:sp>
    </p:spTree>
    <p:extLst>
      <p:ext uri="{BB962C8B-B14F-4D97-AF65-F5344CB8AC3E}">
        <p14:creationId xmlns:p14="http://schemas.microsoft.com/office/powerpoint/2010/main" val="299346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5CD1674-B138-43DE-9B6F-8B04BB599E79}" type="datetimeFigureOut">
              <a:rPr lang="en-US"/>
              <a:pPr>
                <a:defRPr/>
              </a:pPr>
              <a:t>8/22/2019</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AE7A29F-C344-49FE-AF56-B4F34172479B}" type="slidenum">
              <a:rPr lang="en-US"/>
              <a:pPr>
                <a:defRPr/>
              </a:pPr>
              <a:t>‹#›</a:t>
            </a:fld>
            <a:endParaRPr lang="en-US"/>
          </a:p>
        </p:txBody>
      </p:sp>
    </p:spTree>
    <p:extLst>
      <p:ext uri="{BB962C8B-B14F-4D97-AF65-F5344CB8AC3E}">
        <p14:creationId xmlns:p14="http://schemas.microsoft.com/office/powerpoint/2010/main" val="407193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A9340CE7-FA9E-49B5-B95C-53E2D1C0808C}" type="datetimeFigureOut">
              <a:rPr lang="en-US"/>
              <a:pPr>
                <a:defRPr/>
              </a:pPr>
              <a:t>8/22/2019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2BB453DE-B28F-4A02-ABB4-949D462A2782}" type="slidenum">
              <a:rPr lang="en-US"/>
              <a:pPr>
                <a:defRPr/>
              </a:pPr>
              <a:t>‹#›</a:t>
            </a:fld>
            <a:endParaRPr lang="en-US"/>
          </a:p>
        </p:txBody>
      </p:sp>
    </p:spTree>
    <p:extLst>
      <p:ext uri="{BB962C8B-B14F-4D97-AF65-F5344CB8AC3E}">
        <p14:creationId xmlns:p14="http://schemas.microsoft.com/office/powerpoint/2010/main" val="107126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C92C604-F740-4ED6-932C-D86AACCCD960}" type="datetimeFigureOut">
              <a:rPr lang="en-US"/>
              <a:pPr>
                <a:defRPr/>
              </a:pPr>
              <a:t>8/22/2019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AB225003-A006-4483-821B-21CF60DB6D82}" type="slidenum">
              <a:rPr lang="en-US"/>
              <a:pPr>
                <a:defRPr/>
              </a:pPr>
              <a:t>‹#›</a:t>
            </a:fld>
            <a:endParaRPr lang="en-US"/>
          </a:p>
        </p:txBody>
      </p:sp>
    </p:spTree>
    <p:extLst>
      <p:ext uri="{BB962C8B-B14F-4D97-AF65-F5344CB8AC3E}">
        <p14:creationId xmlns:p14="http://schemas.microsoft.com/office/powerpoint/2010/main" val="1053483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5CD1674-B138-43DE-9B6F-8B04BB599E79}" type="datetimeFigureOut">
              <a:rPr lang="en-US">
                <a:solidFill>
                  <a:prstClr val="black"/>
                </a:solidFill>
              </a:rPr>
              <a:pPr>
                <a:defRPr/>
              </a:pPr>
              <a:t>8/22/2019</a:t>
            </a:fld>
            <a:endParaRPr lang="en-US">
              <a:solidFill>
                <a:prstClr val="black"/>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AE7A29F-C344-49FE-AF56-B4F34172479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8798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9600" y="381000"/>
            <a:ext cx="4572000" cy="1143000"/>
          </a:xfrm>
          <a:prstGeom prst="rect">
            <a:avLst/>
          </a:prstGeom>
        </p:spPr>
        <p:txBody>
          <a:bodyPr>
            <a:normAutofit/>
          </a:bodyPr>
          <a:lstStyle>
            <a:lvl1pPr>
              <a:defRPr sz="2800" b="1">
                <a:latin typeface="Arial Black"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7400"/>
            <a:ext cx="8229600" cy="34591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AC26F64-7B61-4656-99F7-AC75620842A5}" type="datetimeFigureOut">
              <a:rPr lang="en-US">
                <a:solidFill>
                  <a:prstClr val="black"/>
                </a:solidFill>
              </a:rPr>
              <a:pPr>
                <a:defRPr/>
              </a:pPr>
              <a:t>8/22/2019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1E3CE6CE-E128-4440-8F22-9B0668D129B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03802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431CD53-4A32-4FF1-8FA2-211149AD9365}" type="datetimeFigureOut">
              <a:rPr lang="en-US">
                <a:solidFill>
                  <a:prstClr val="black"/>
                </a:solidFill>
              </a:rPr>
              <a:pPr>
                <a:defRPr/>
              </a:pPr>
              <a:t>8/22/2019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CF899776-6BDC-47AD-9363-89776CA8289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70700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7056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56EAC3ED-31C0-4468-AEA4-27729B9D5409}" type="datetimeFigureOut">
              <a:rPr lang="en-US">
                <a:solidFill>
                  <a:prstClr val="black"/>
                </a:solidFill>
              </a:rPr>
              <a:pPr>
                <a:defRPr/>
              </a:pPr>
              <a:t>8/22/2019</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36C8575D-DB0A-40B5-BC80-55E55465E4B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2285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4958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399"/>
            <a:ext cx="4040188"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905000"/>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19399"/>
            <a:ext cx="4041775"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C4F9D2C-ECE3-4997-8559-0B4F198E279C}" type="datetimeFigureOut">
              <a:rPr lang="en-US">
                <a:solidFill>
                  <a:prstClr val="black"/>
                </a:solidFill>
              </a:rPr>
              <a:pPr>
                <a:defRPr/>
              </a:pPr>
              <a:t>8/22/2019</a:t>
            </a:fld>
            <a:endParaRPr lang="en-US">
              <a:solidFill>
                <a:prstClr val="black"/>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DE8CA93F-880D-4A79-BF0C-4F315B56CB5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885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0" y="609600"/>
            <a:ext cx="45720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4C63CE2-D2E0-4B1A-B7D9-D289B6180C58}" type="datetimeFigureOut">
              <a:rPr lang="en-US">
                <a:solidFill>
                  <a:prstClr val="black"/>
                </a:solidFill>
              </a:rPr>
              <a:pPr>
                <a:defRPr/>
              </a:pPr>
              <a:t>8/22/2019</a:t>
            </a:fld>
            <a:endParaRPr lang="en-US">
              <a:solidFill>
                <a:prstClr val="black"/>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2D5C9CE-0739-461F-BF18-7736C6A2D75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754563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FD21AD9-E321-4B54-BC2A-0C7E2A8FBE80}" type="datetimeFigureOut">
              <a:rPr lang="en-US">
                <a:solidFill>
                  <a:prstClr val="black"/>
                </a:solidFill>
              </a:rPr>
              <a:pPr>
                <a:defRPr/>
              </a:pPr>
              <a:t>8/22/2019</a:t>
            </a:fld>
            <a:endParaRPr lang="en-US">
              <a:solidFill>
                <a:prstClr val="black"/>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D938270-9E09-4433-B94C-9E3E8C917C7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148998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209800"/>
            <a:ext cx="5111750" cy="391636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124200"/>
            <a:ext cx="3008313" cy="30019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710F072-2F73-49FC-8B53-E3B3622670D6}" type="datetimeFigureOut">
              <a:rPr lang="en-US">
                <a:solidFill>
                  <a:prstClr val="black"/>
                </a:solidFill>
              </a:rPr>
              <a:pPr>
                <a:defRPr/>
              </a:pPr>
              <a:t>8/22/2019</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666EE30F-46F6-4FFF-AA82-4C01A682CAD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9408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9600" y="381000"/>
            <a:ext cx="4572000" cy="1143000"/>
          </a:xfrm>
          <a:prstGeom prst="rect">
            <a:avLst/>
          </a:prstGeom>
        </p:spPr>
        <p:txBody>
          <a:bodyPr>
            <a:normAutofit/>
          </a:bodyPr>
          <a:lstStyle>
            <a:lvl1pPr>
              <a:defRPr sz="2800" b="1">
                <a:latin typeface="Arial Black"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7400"/>
            <a:ext cx="8229600" cy="34591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AC26F64-7B61-4656-99F7-AC75620842A5}" type="datetimeFigureOut">
              <a:rPr lang="en-US"/>
              <a:pPr>
                <a:defRPr/>
              </a:pPr>
              <a:t>8/22/2019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1E3CE6CE-E128-4440-8F22-9B0668D129B1}" type="slidenum">
              <a:rPr lang="en-US"/>
              <a:pPr>
                <a:defRPr/>
              </a:pPr>
              <a:t>‹#›</a:t>
            </a:fld>
            <a:endParaRPr lang="en-US"/>
          </a:p>
        </p:txBody>
      </p:sp>
    </p:spTree>
    <p:extLst>
      <p:ext uri="{BB962C8B-B14F-4D97-AF65-F5344CB8AC3E}">
        <p14:creationId xmlns:p14="http://schemas.microsoft.com/office/powerpoint/2010/main" val="2491542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AA31F1C-8781-4EA0-81CF-E1244115C64F}" type="datetimeFigureOut">
              <a:rPr lang="en-US">
                <a:solidFill>
                  <a:prstClr val="black"/>
                </a:solidFill>
              </a:rPr>
              <a:pPr>
                <a:defRPr/>
              </a:pPr>
              <a:t>8/22/2019</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B1A7AE5-3FC0-45CD-8FE6-136B0A73671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45274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A9340CE7-FA9E-49B5-B95C-53E2D1C0808C}" type="datetimeFigureOut">
              <a:rPr lang="en-US">
                <a:solidFill>
                  <a:prstClr val="black"/>
                </a:solidFill>
              </a:rPr>
              <a:pPr>
                <a:defRPr/>
              </a:pPr>
              <a:t>8/22/2019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2BB453DE-B28F-4A02-ABB4-949D462A278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6528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C92C604-F740-4ED6-932C-D86AACCCD960}" type="datetimeFigureOut">
              <a:rPr lang="en-US">
                <a:solidFill>
                  <a:prstClr val="black"/>
                </a:solidFill>
              </a:rPr>
              <a:pPr>
                <a:defRPr/>
              </a:pPr>
              <a:t>8/22/2019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AB225003-A006-4483-821B-21CF60DB6D8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6148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431CD53-4A32-4FF1-8FA2-211149AD9365}" type="datetimeFigureOut">
              <a:rPr lang="en-US"/>
              <a:pPr>
                <a:defRPr/>
              </a:pPr>
              <a:t>8/22/2019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CF899776-6BDC-47AD-9363-89776CA8289C}" type="slidenum">
              <a:rPr lang="en-US"/>
              <a:pPr>
                <a:defRPr/>
              </a:pPr>
              <a:t>‹#›</a:t>
            </a:fld>
            <a:endParaRPr lang="en-US"/>
          </a:p>
        </p:txBody>
      </p:sp>
    </p:spTree>
    <p:extLst>
      <p:ext uri="{BB962C8B-B14F-4D97-AF65-F5344CB8AC3E}">
        <p14:creationId xmlns:p14="http://schemas.microsoft.com/office/powerpoint/2010/main" val="83834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7056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56EAC3ED-31C0-4468-AEA4-27729B9D5409}" type="datetimeFigureOut">
              <a:rPr lang="en-US"/>
              <a:pPr>
                <a:defRPr/>
              </a:pPr>
              <a:t>8/22/2019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36C8575D-DB0A-40B5-BC80-55E55465E4B9}" type="slidenum">
              <a:rPr lang="en-US"/>
              <a:pPr>
                <a:defRPr/>
              </a:pPr>
              <a:t>‹#›</a:t>
            </a:fld>
            <a:endParaRPr lang="en-US"/>
          </a:p>
        </p:txBody>
      </p:sp>
    </p:spTree>
    <p:extLst>
      <p:ext uri="{BB962C8B-B14F-4D97-AF65-F5344CB8AC3E}">
        <p14:creationId xmlns:p14="http://schemas.microsoft.com/office/powerpoint/2010/main" val="415282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4958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399"/>
            <a:ext cx="4040188"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905000"/>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19399"/>
            <a:ext cx="4041775"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C4F9D2C-ECE3-4997-8559-0B4F198E279C}" type="datetimeFigureOut">
              <a:rPr lang="en-US"/>
              <a:pPr>
                <a:defRPr/>
              </a:pPr>
              <a:t>8/22/2019</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DE8CA93F-880D-4A79-BF0C-4F315B56CB5E}" type="slidenum">
              <a:rPr lang="en-US"/>
              <a:pPr>
                <a:defRPr/>
              </a:pPr>
              <a:t>‹#›</a:t>
            </a:fld>
            <a:endParaRPr lang="en-US"/>
          </a:p>
        </p:txBody>
      </p:sp>
    </p:spTree>
    <p:extLst>
      <p:ext uri="{BB962C8B-B14F-4D97-AF65-F5344CB8AC3E}">
        <p14:creationId xmlns:p14="http://schemas.microsoft.com/office/powerpoint/2010/main" val="375552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0" y="609600"/>
            <a:ext cx="45720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4C63CE2-D2E0-4B1A-B7D9-D289B6180C58}" type="datetimeFigureOut">
              <a:rPr lang="en-US"/>
              <a:pPr>
                <a:defRPr/>
              </a:pPr>
              <a:t>8/22/2019</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2D5C9CE-0739-461F-BF18-7736C6A2D75C}" type="slidenum">
              <a:rPr lang="en-US"/>
              <a:pPr>
                <a:defRPr/>
              </a:pPr>
              <a:t>‹#›</a:t>
            </a:fld>
            <a:endParaRPr lang="en-US"/>
          </a:p>
        </p:txBody>
      </p:sp>
    </p:spTree>
    <p:extLst>
      <p:ext uri="{BB962C8B-B14F-4D97-AF65-F5344CB8AC3E}">
        <p14:creationId xmlns:p14="http://schemas.microsoft.com/office/powerpoint/2010/main" val="504398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FD21AD9-E321-4B54-BC2A-0C7E2A8FBE80}" type="datetimeFigureOut">
              <a:rPr lang="en-US"/>
              <a:pPr>
                <a:defRPr/>
              </a:pPr>
              <a:t>8/22/2019</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D938270-9E09-4433-B94C-9E3E8C917C71}" type="slidenum">
              <a:rPr lang="en-US"/>
              <a:pPr>
                <a:defRPr/>
              </a:pPr>
              <a:t>‹#›</a:t>
            </a:fld>
            <a:endParaRPr lang="en-US"/>
          </a:p>
        </p:txBody>
      </p:sp>
    </p:spTree>
    <p:extLst>
      <p:ext uri="{BB962C8B-B14F-4D97-AF65-F5344CB8AC3E}">
        <p14:creationId xmlns:p14="http://schemas.microsoft.com/office/powerpoint/2010/main" val="2856331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209800"/>
            <a:ext cx="5111750" cy="391636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124200"/>
            <a:ext cx="3008313" cy="30019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710F072-2F73-49FC-8B53-E3B3622670D6}" type="datetimeFigureOut">
              <a:rPr lang="en-US"/>
              <a:pPr>
                <a:defRPr/>
              </a:pPr>
              <a:t>8/22/2019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666EE30F-46F6-4FFF-AA82-4C01A682CAD7}" type="slidenum">
              <a:rPr lang="en-US"/>
              <a:pPr>
                <a:defRPr/>
              </a:pPr>
              <a:t>‹#›</a:t>
            </a:fld>
            <a:endParaRPr lang="en-US"/>
          </a:p>
        </p:txBody>
      </p:sp>
    </p:spTree>
    <p:extLst>
      <p:ext uri="{BB962C8B-B14F-4D97-AF65-F5344CB8AC3E}">
        <p14:creationId xmlns:p14="http://schemas.microsoft.com/office/powerpoint/2010/main" val="130380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AA31F1C-8781-4EA0-81CF-E1244115C64F}" type="datetimeFigureOut">
              <a:rPr lang="en-US"/>
              <a:pPr>
                <a:defRPr/>
              </a:pPr>
              <a:t>8/22/2019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B1A7AE5-3FC0-45CD-8FE6-136B0A736715}" type="slidenum">
              <a:rPr lang="en-US"/>
              <a:pPr>
                <a:defRPr/>
              </a:pPr>
              <a:t>‹#›</a:t>
            </a:fld>
            <a:endParaRPr lang="en-US"/>
          </a:p>
        </p:txBody>
      </p:sp>
    </p:spTree>
    <p:extLst>
      <p:ext uri="{BB962C8B-B14F-4D97-AF65-F5344CB8AC3E}">
        <p14:creationId xmlns:p14="http://schemas.microsoft.com/office/powerpoint/2010/main" val="169023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1990" y="60198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0886" y="3810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9738" y="5975350"/>
            <a:ext cx="3387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4571990" y="60198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p:nvPr userDrawn="1"/>
        </p:nvSpPr>
        <p:spPr>
          <a:xfrm>
            <a:off x="-10886" y="3810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28" name="Picture 2"/>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39738" y="5975350"/>
            <a:ext cx="3387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983747"/>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hyperlink" Target="https://support.cypherworx.com/a/solutions/articles/4000115164-how-to-create-courses-and-upload-them-to-your-site"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hyperlink" Target="https://support.cypherworx.com/solution/articles/174095-collabornation-system-requirements" TargetMode="Externa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17.tm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9.tmp"/></Relationships>
</file>

<file path=ppt/slides/_rels/slide1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slideLayout" Target="../slideLayouts/slideLayout18.xml"/><Relationship Id="rId1" Type="http://schemas.openxmlformats.org/officeDocument/2006/relationships/tags" Target="../tags/tag16.xml"/><Relationship Id="rId4" Type="http://schemas.openxmlformats.org/officeDocument/2006/relationships/image" Target="../media/image21.tmp"/></Relationships>
</file>

<file path=ppt/slides/_rels/slide16.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slideLayout" Target="../slideLayouts/slideLayout18.xml"/><Relationship Id="rId1" Type="http://schemas.openxmlformats.org/officeDocument/2006/relationships/tags" Target="../tags/tag17.xml"/><Relationship Id="rId4" Type="http://schemas.openxmlformats.org/officeDocument/2006/relationships/image" Target="../media/image23.tmp"/></Relationships>
</file>

<file path=ppt/slides/_rels/slide17.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slideLayout" Target="../slideLayouts/slideLayout18.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hyperlink" Target="http://www.google.com/url?sa=i&amp;rct=j&amp;q=&amp;esrc=s&amp;frm=1&amp;source=images&amp;cd=&amp;cad=rja&amp;docid=-mIZ-n14f1nguM&amp;tbnid=0y-8S3_uw0rSwM:&amp;ved=0CAUQjRw&amp;url=http://ltcadministrator.com/listing/the-80th-street-residence/&amp;ei=7IvVUumsFrHnsASHvILAAQ&amp;bvm=bv.59378465,d.eW0&amp;psig=AFQjCNG0ykIQpeMCzgLN-0_Hi1CqThyZDg&amp;ust=1389813093714214"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8.tmp"/><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0.tmp"/><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2.tmp"/></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cX4AXHe5Yak" TargetMode="External"/><Relationship Id="rId3" Type="http://schemas.openxmlformats.org/officeDocument/2006/relationships/notesSlide" Target="../notesSlides/notesSlide7.xml"/><Relationship Id="rId7" Type="http://schemas.openxmlformats.org/officeDocument/2006/relationships/hyperlink" Target="https://www.youtube.com/watch?v=cOrfDxQdEY4" TargetMode="Externa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hyperlink" Target="https://www.youtube.com/watch?v=gi5qzVlPK2Q&amp;t=34s" TargetMode="External"/><Relationship Id="rId5" Type="http://schemas.openxmlformats.org/officeDocument/2006/relationships/hyperlink" Target="https://www.screencast.com/t/oaoysdg4ef" TargetMode="External"/><Relationship Id="rId4" Type="http://schemas.openxmlformats.org/officeDocument/2006/relationships/hyperlink" Target="https://support.cypherworx.com/solution/articles/4000137266-collabornation-site-redesign" TargetMode="External"/><Relationship Id="rId9"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2388" y="1725613"/>
            <a:ext cx="3001962"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5"/>
          <p:cNvSpPr txBox="1">
            <a:spLocks noChangeArrowheads="1"/>
          </p:cNvSpPr>
          <p:nvPr/>
        </p:nvSpPr>
        <p:spPr bwMode="auto">
          <a:xfrm>
            <a:off x="4887913" y="2071688"/>
            <a:ext cx="30273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3600" b="1" dirty="0">
                <a:solidFill>
                  <a:srgbClr val="F47C45"/>
                </a:solidFill>
              </a:rPr>
              <a:t>Administrators</a:t>
            </a:r>
          </a:p>
          <a:p>
            <a:pPr algn="ctr" eaLnBrk="1" hangingPunct="1"/>
            <a:r>
              <a:rPr lang="en-US" altLang="en-US" sz="3600" b="1" dirty="0">
                <a:solidFill>
                  <a:srgbClr val="F47C45"/>
                </a:solidFill>
              </a:rPr>
              <a:t>Users Group</a:t>
            </a:r>
          </a:p>
          <a:p>
            <a:pPr algn="ctr" eaLnBrk="1" hangingPunct="1"/>
            <a:r>
              <a:rPr lang="en-US" altLang="en-US" sz="3600" b="1" dirty="0">
                <a:solidFill>
                  <a:srgbClr val="F47C45"/>
                </a:solidFill>
              </a:rPr>
              <a:t>Meeting</a:t>
            </a:r>
          </a:p>
        </p:txBody>
      </p:sp>
      <p:pic>
        <p:nvPicPr>
          <p:cNvPr id="1331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5525" y="3895725"/>
            <a:ext cx="3133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32670" y="6128657"/>
            <a:ext cx="968535" cy="369332"/>
          </a:xfrm>
          <a:prstGeom prst="rect">
            <a:avLst/>
          </a:prstGeom>
          <a:noFill/>
        </p:spPr>
        <p:txBody>
          <a:bodyPr wrap="none" rtlCol="0">
            <a:spAutoFit/>
          </a:bodyPr>
          <a:lstStyle/>
          <a:p>
            <a:r>
              <a:rPr lang="en-US" b="1" dirty="0" smtClean="0">
                <a:solidFill>
                  <a:schemeClr val="bg1"/>
                </a:solidFill>
              </a:rPr>
              <a:t>8/21/19</a:t>
            </a:r>
            <a:endParaRPr lang="en-US"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5254" y="291858"/>
            <a:ext cx="3965609" cy="523220"/>
          </a:xfrm>
          <a:prstGeom prst="rect">
            <a:avLst/>
          </a:prstGeom>
          <a:noFill/>
        </p:spPr>
        <p:txBody>
          <a:bodyPr wrap="square" rtlCol="0">
            <a:spAutoFit/>
          </a:bodyPr>
          <a:lstStyle/>
          <a:p>
            <a:r>
              <a:rPr lang="en-US" sz="2800" b="1" dirty="0" smtClean="0">
                <a:solidFill>
                  <a:prstClr val="black"/>
                </a:solidFill>
              </a:rPr>
              <a:t>Courses You Create</a:t>
            </a:r>
            <a:endParaRPr lang="en-US" sz="2800" b="1" dirty="0">
              <a:solidFill>
                <a:prstClr val="black"/>
              </a:solidFill>
            </a:endParaRPr>
          </a:p>
        </p:txBody>
      </p:sp>
      <p:sp>
        <p:nvSpPr>
          <p:cNvPr id="2" name="TextBox 1"/>
          <p:cNvSpPr txBox="1"/>
          <p:nvPr/>
        </p:nvSpPr>
        <p:spPr>
          <a:xfrm>
            <a:off x="372140" y="1086956"/>
            <a:ext cx="8338723" cy="4524315"/>
          </a:xfrm>
          <a:prstGeom prst="rect">
            <a:avLst/>
          </a:prstGeom>
          <a:noFill/>
        </p:spPr>
        <p:txBody>
          <a:bodyPr wrap="square" numCol="1" rtlCol="0">
            <a:spAutoFit/>
          </a:bodyPr>
          <a:lstStyle/>
          <a:p>
            <a:r>
              <a:rPr lang="en-US" sz="1600" dirty="0" smtClean="0"/>
              <a:t>If you are creating your own courses using a course creation software such as Articulate Storyline or Articulate Rise and need us to load your course for you, we need to have the answers to the following questions.</a:t>
            </a:r>
          </a:p>
          <a:p>
            <a:endParaRPr lang="en-US" sz="1600" dirty="0"/>
          </a:p>
          <a:p>
            <a:pPr marL="342900" indent="-342900">
              <a:buFont typeface="+mj-lt"/>
              <a:buAutoNum type="arabicPeriod"/>
            </a:pPr>
            <a:r>
              <a:rPr lang="en-US" sz="1600" dirty="0" smtClean="0"/>
              <a:t>Course title  </a:t>
            </a:r>
          </a:p>
          <a:p>
            <a:pPr marL="342900" indent="-342900">
              <a:buFont typeface="+mj-lt"/>
              <a:buAutoNum type="arabicPeriod"/>
            </a:pPr>
            <a:r>
              <a:rPr lang="en-US" sz="1600" dirty="0" smtClean="0"/>
              <a:t>Are </a:t>
            </a:r>
            <a:r>
              <a:rPr lang="en-US" sz="1600" dirty="0"/>
              <a:t>there prerequisites (if there are, then they'd need to be supplied as well) </a:t>
            </a:r>
            <a:endParaRPr lang="en-US" sz="1600" dirty="0" smtClean="0"/>
          </a:p>
          <a:p>
            <a:pPr marL="342900" indent="-342900">
              <a:buFont typeface="+mj-lt"/>
              <a:buAutoNum type="arabicPeriod"/>
            </a:pPr>
            <a:r>
              <a:rPr lang="en-US" sz="1600" dirty="0" smtClean="0"/>
              <a:t>Is there an image that will show up when someone takes the course? Is so, I'll need that in jpg form.  </a:t>
            </a:r>
          </a:p>
          <a:p>
            <a:pPr marL="342900" indent="-342900">
              <a:buFont typeface="+mj-lt"/>
              <a:buAutoNum type="arabicPeriod"/>
            </a:pPr>
            <a:r>
              <a:rPr lang="en-US" sz="1600" dirty="0" smtClean="0"/>
              <a:t>What </a:t>
            </a:r>
            <a:r>
              <a:rPr lang="en-US" sz="1600" dirty="0"/>
              <a:t>is the Course Availability? (This is how long - in weeks - a client has to take the course). </a:t>
            </a:r>
            <a:endParaRPr lang="en-US" sz="1600" dirty="0" smtClean="0"/>
          </a:p>
          <a:p>
            <a:pPr marL="342900" indent="-342900">
              <a:buFont typeface="+mj-lt"/>
              <a:buAutoNum type="arabicPeriod"/>
            </a:pPr>
            <a:r>
              <a:rPr lang="en-US" sz="1600" dirty="0" smtClean="0"/>
              <a:t>Course </a:t>
            </a:r>
            <a:r>
              <a:rPr lang="en-US" sz="1600" dirty="0"/>
              <a:t>length (how long in hours)  </a:t>
            </a:r>
          </a:p>
          <a:p>
            <a:pPr marL="342900" indent="-342900">
              <a:buFont typeface="+mj-lt"/>
              <a:buAutoNum type="arabicPeriod"/>
            </a:pPr>
            <a:r>
              <a:rPr lang="en-US" sz="1600" dirty="0" smtClean="0"/>
              <a:t>Course Description</a:t>
            </a:r>
            <a:r>
              <a:rPr lang="en-US" sz="1600" dirty="0"/>
              <a:t> </a:t>
            </a:r>
            <a:endParaRPr lang="en-US" sz="1600" dirty="0" smtClean="0"/>
          </a:p>
          <a:p>
            <a:pPr marL="342900" indent="-342900">
              <a:buFont typeface="+mj-lt"/>
              <a:buAutoNum type="arabicPeriod"/>
            </a:pPr>
            <a:r>
              <a:rPr lang="en-US" sz="1600" dirty="0" smtClean="0"/>
              <a:t>What </a:t>
            </a:r>
            <a:r>
              <a:rPr lang="en-US" sz="1600" dirty="0"/>
              <a:t>catalog you want the course to go </a:t>
            </a:r>
            <a:r>
              <a:rPr lang="en-US" sz="1600" dirty="0" smtClean="0"/>
              <a:t>in?</a:t>
            </a:r>
            <a:endParaRPr lang="en-US" sz="1600" dirty="0"/>
          </a:p>
          <a:p>
            <a:pPr marL="342900" indent="-342900">
              <a:buFont typeface="+mj-lt"/>
              <a:buAutoNum type="arabicPeriod"/>
            </a:pPr>
            <a:r>
              <a:rPr lang="en-US" sz="1600" dirty="0"/>
              <a:t>If there is a test, what's the mastery score  </a:t>
            </a:r>
          </a:p>
          <a:p>
            <a:pPr marL="342900" indent="-342900">
              <a:buFont typeface="+mj-lt"/>
              <a:buAutoNum type="arabicPeriod"/>
            </a:pPr>
            <a:r>
              <a:rPr lang="en-US" sz="1600" dirty="0"/>
              <a:t>If there is a certificate, does it need to populate on "passed" or "completed"  </a:t>
            </a:r>
          </a:p>
          <a:p>
            <a:pPr marL="342900" indent="-342900">
              <a:buFont typeface="+mj-lt"/>
              <a:buAutoNum type="arabicPeriod"/>
            </a:pPr>
            <a:r>
              <a:rPr lang="en-US" sz="1600" dirty="0"/>
              <a:t>If there is a quiz, please provide me with the answers.  </a:t>
            </a:r>
            <a:endParaRPr lang="en-US" sz="1600" dirty="0" smtClean="0"/>
          </a:p>
          <a:p>
            <a:endParaRPr lang="en-US" sz="1600" dirty="0"/>
          </a:p>
          <a:p>
            <a:r>
              <a:rPr lang="en-US" sz="1600" dirty="0" smtClean="0"/>
              <a:t>There is also an article in our support hub about using your own courses in your site:</a:t>
            </a:r>
          </a:p>
          <a:p>
            <a:r>
              <a:rPr lang="en-US" sz="1600" dirty="0" smtClean="0">
                <a:hlinkClick r:id="rId4"/>
              </a:rPr>
              <a:t>How to create courses and upload them to your site</a:t>
            </a:r>
            <a:endParaRPr lang="en-US" dirty="0"/>
          </a:p>
        </p:txBody>
      </p:sp>
    </p:spTree>
    <p:custDataLst>
      <p:tags r:id="rId1"/>
    </p:custDataLst>
    <p:extLst>
      <p:ext uri="{BB962C8B-B14F-4D97-AF65-F5344CB8AC3E}">
        <p14:creationId xmlns:p14="http://schemas.microsoft.com/office/powerpoint/2010/main" val="2706405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569" y="1104900"/>
            <a:ext cx="3943982" cy="4793561"/>
          </a:xfrm>
          <a:prstGeom prst="rect">
            <a:avLst/>
          </a:prstGeom>
          <a:ln>
            <a:solidFill>
              <a:schemeClr val="bg1">
                <a:lumMod val="50000"/>
              </a:schemeClr>
            </a:solidFill>
          </a:ln>
        </p:spPr>
      </p:pic>
      <p:sp>
        <p:nvSpPr>
          <p:cNvPr id="3" name="TextBox 2"/>
          <p:cNvSpPr txBox="1"/>
          <p:nvPr/>
        </p:nvSpPr>
        <p:spPr>
          <a:xfrm>
            <a:off x="4895059" y="481626"/>
            <a:ext cx="3886804" cy="523220"/>
          </a:xfrm>
          <a:prstGeom prst="rect">
            <a:avLst/>
          </a:prstGeom>
          <a:noFill/>
        </p:spPr>
        <p:txBody>
          <a:bodyPr wrap="square" rtlCol="0">
            <a:spAutoFit/>
          </a:bodyPr>
          <a:lstStyle/>
          <a:p>
            <a:r>
              <a:rPr lang="en-US" sz="2800" b="1" dirty="0" smtClean="0">
                <a:solidFill>
                  <a:prstClr val="black"/>
                </a:solidFill>
              </a:rPr>
              <a:t>Browser/Flash Info</a:t>
            </a:r>
            <a:endParaRPr lang="en-US" sz="2800" b="1" dirty="0">
              <a:solidFill>
                <a:prstClr val="black"/>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5059" y="1200150"/>
            <a:ext cx="3809074" cy="27908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704861" y="4767363"/>
            <a:ext cx="4267200" cy="646331"/>
          </a:xfrm>
          <a:prstGeom prst="rect">
            <a:avLst/>
          </a:prstGeom>
          <a:noFill/>
        </p:spPr>
        <p:txBody>
          <a:bodyPr wrap="square" rtlCol="0">
            <a:spAutoFit/>
          </a:bodyPr>
          <a:lstStyle/>
          <a:p>
            <a:r>
              <a:rPr lang="en-US" dirty="0" smtClean="0">
                <a:solidFill>
                  <a:prstClr val="black"/>
                </a:solidFill>
              </a:rPr>
              <a:t>Visit the Support Hub to see the full article: </a:t>
            </a:r>
            <a:r>
              <a:rPr lang="en-US" dirty="0" err="1" smtClean="0">
                <a:solidFill>
                  <a:prstClr val="black"/>
                </a:solidFill>
                <a:hlinkClick r:id="rId6"/>
              </a:rPr>
              <a:t>CollaborNation</a:t>
            </a:r>
            <a:r>
              <a:rPr lang="en-US" dirty="0" smtClean="0">
                <a:solidFill>
                  <a:prstClr val="black"/>
                </a:solidFill>
                <a:hlinkClick r:id="rId6"/>
              </a:rPr>
              <a:t> System Requirements</a:t>
            </a:r>
            <a:endParaRPr lang="en-US" dirty="0">
              <a:solidFill>
                <a:prstClr val="black"/>
              </a:solidFill>
            </a:endParaRPr>
          </a:p>
        </p:txBody>
      </p:sp>
    </p:spTree>
    <p:custDataLst>
      <p:tags r:id="rId1"/>
    </p:custDataLst>
    <p:extLst>
      <p:ext uri="{BB962C8B-B14F-4D97-AF65-F5344CB8AC3E}">
        <p14:creationId xmlns:p14="http://schemas.microsoft.com/office/powerpoint/2010/main" val="895461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95" y="3815203"/>
            <a:ext cx="4244742" cy="608047"/>
          </a:xfrm>
          <a:prstGeom prst="rect">
            <a:avLst/>
          </a:prstGeom>
        </p:spPr>
      </p:pic>
      <p:sp>
        <p:nvSpPr>
          <p:cNvPr id="3" name="TextBox 2"/>
          <p:cNvSpPr txBox="1"/>
          <p:nvPr/>
        </p:nvSpPr>
        <p:spPr>
          <a:xfrm>
            <a:off x="4812632" y="348340"/>
            <a:ext cx="3826871" cy="646331"/>
          </a:xfrm>
          <a:prstGeom prst="rect">
            <a:avLst/>
          </a:prstGeom>
          <a:noFill/>
        </p:spPr>
        <p:txBody>
          <a:bodyPr wrap="square" rtlCol="0">
            <a:spAutoFit/>
          </a:bodyPr>
          <a:lstStyle/>
          <a:p>
            <a:r>
              <a:rPr lang="en-US" sz="3600" b="1" dirty="0" smtClean="0">
                <a:solidFill>
                  <a:prstClr val="black"/>
                </a:solidFill>
              </a:rPr>
              <a:t>Recertification</a:t>
            </a:r>
            <a:endParaRPr lang="en-US" sz="3600" b="1" dirty="0">
              <a:solidFill>
                <a:prstClr val="black"/>
              </a:solidFill>
            </a:endParaRPr>
          </a:p>
        </p:txBody>
      </p:sp>
      <p:sp>
        <p:nvSpPr>
          <p:cNvPr id="4" name="TextBox 2"/>
          <p:cNvSpPr txBox="1">
            <a:spLocks noChangeArrowheads="1"/>
          </p:cNvSpPr>
          <p:nvPr/>
        </p:nvSpPr>
        <p:spPr bwMode="auto">
          <a:xfrm>
            <a:off x="211756" y="1023128"/>
            <a:ext cx="867778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Many of you need to have Learners re-certify in certain areas, and that may mean that they need to repeat taking a course they have completed in the past.</a:t>
            </a:r>
          </a:p>
          <a:p>
            <a:pPr eaLnBrk="1" hangingPunct="1"/>
            <a:endParaRPr lang="en-US" altLang="en-US" sz="1500" dirty="0">
              <a:solidFill>
                <a:prstClr val="black"/>
              </a:solidFill>
            </a:endParaRPr>
          </a:p>
          <a:p>
            <a:pPr eaLnBrk="1" hangingPunct="1"/>
            <a:r>
              <a:rPr lang="en-US" altLang="en-US" sz="1500" i="1" dirty="0" smtClean="0">
                <a:solidFill>
                  <a:prstClr val="black"/>
                </a:solidFill>
              </a:rPr>
              <a:t>It is very important to explain to Learners that once you have completed a course and see the Certificate button on it in the My Courses list, the date will not change on the certificate if you re-take that course. Although the system allows you to re-take a course for review, your own benefit, etc., the original date of a successful completion will remain on the certificate.</a:t>
            </a:r>
          </a:p>
          <a:p>
            <a:pPr eaLnBrk="1" hangingPunct="1"/>
            <a:endParaRPr lang="en-US" altLang="en-US" sz="1500" dirty="0">
              <a:solidFill>
                <a:prstClr val="black"/>
              </a:solidFill>
            </a:endParaRPr>
          </a:p>
          <a:p>
            <a:pPr eaLnBrk="1" hangingPunct="1"/>
            <a:r>
              <a:rPr lang="en-US" altLang="en-US" sz="1500" dirty="0" smtClean="0">
                <a:solidFill>
                  <a:prstClr val="black"/>
                </a:solidFill>
              </a:rPr>
              <a:t>Either through Course Assignments or Self-Assignment, a Learner seeking recertification in the current year must obtain a new instance of the same course and complete that.</a:t>
            </a:r>
            <a:endParaRPr lang="en-US" altLang="en-US" sz="1500" dirty="0">
              <a:solidFill>
                <a:prstClr val="black"/>
              </a:solidFill>
            </a:endParaRPr>
          </a:p>
        </p:txBody>
      </p:sp>
      <p:sp>
        <p:nvSpPr>
          <p:cNvPr id="5" name="Down Arrow 4"/>
          <p:cNvSpPr/>
          <p:nvPr/>
        </p:nvSpPr>
        <p:spPr>
          <a:xfrm rot="10800000">
            <a:off x="1276789" y="4360713"/>
            <a:ext cx="484632" cy="4642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2"/>
          <p:cNvSpPr txBox="1">
            <a:spLocks noChangeArrowheads="1"/>
          </p:cNvSpPr>
          <p:nvPr/>
        </p:nvSpPr>
        <p:spPr bwMode="auto">
          <a:xfrm>
            <a:off x="341695" y="3416872"/>
            <a:ext cx="297420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b="1" dirty="0" smtClean="0">
                <a:solidFill>
                  <a:prstClr val="black"/>
                </a:solidFill>
              </a:rPr>
              <a:t>Sample of a course NOT to re-take:</a:t>
            </a:r>
            <a:endParaRPr lang="en-US" altLang="en-US" sz="1500" b="1" dirty="0">
              <a:solidFill>
                <a:prstClr val="black"/>
              </a:solidFill>
            </a:endParaRPr>
          </a:p>
        </p:txBody>
      </p:sp>
      <p:sp>
        <p:nvSpPr>
          <p:cNvPr id="7" name="TextBox 2"/>
          <p:cNvSpPr txBox="1">
            <a:spLocks noChangeArrowheads="1"/>
          </p:cNvSpPr>
          <p:nvPr/>
        </p:nvSpPr>
        <p:spPr bwMode="auto">
          <a:xfrm>
            <a:off x="4219688" y="4483847"/>
            <a:ext cx="4669857"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b="1" dirty="0" smtClean="0">
                <a:solidFill>
                  <a:prstClr val="black"/>
                </a:solidFill>
              </a:rPr>
              <a:t>Sample of a course that will receive a current date on a certificate upon completion:</a:t>
            </a:r>
            <a:endParaRPr lang="en-US" altLang="en-US" sz="1500" b="1" dirty="0">
              <a:solidFill>
                <a:prstClr val="black"/>
              </a:solidFill>
            </a:endParaRP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9688" y="5098442"/>
            <a:ext cx="4244742" cy="602255"/>
          </a:xfrm>
          <a:prstGeom prst="rect">
            <a:avLst/>
          </a:prstGeom>
        </p:spPr>
      </p:pic>
    </p:spTree>
    <p:custDataLst>
      <p:tags r:id="rId1"/>
    </p:custDataLst>
    <p:extLst>
      <p:ext uri="{BB962C8B-B14F-4D97-AF65-F5344CB8AC3E}">
        <p14:creationId xmlns:p14="http://schemas.microsoft.com/office/powerpoint/2010/main" val="3721467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5955" y="137003"/>
            <a:ext cx="4289509" cy="892552"/>
          </a:xfrm>
          <a:prstGeom prst="rect">
            <a:avLst/>
          </a:prstGeom>
          <a:noFill/>
        </p:spPr>
        <p:txBody>
          <a:bodyPr wrap="square" rtlCol="0">
            <a:spAutoFit/>
          </a:bodyPr>
          <a:lstStyle/>
          <a:p>
            <a:pPr algn="ctr"/>
            <a:r>
              <a:rPr lang="en-US" sz="3600" b="1" dirty="0" smtClean="0">
                <a:solidFill>
                  <a:prstClr val="black"/>
                </a:solidFill>
              </a:rPr>
              <a:t>Reminder</a:t>
            </a:r>
          </a:p>
          <a:p>
            <a:pPr algn="ctr"/>
            <a:r>
              <a:rPr lang="en-US" sz="1600" dirty="0">
                <a:solidFill>
                  <a:prstClr val="black"/>
                </a:solidFill>
              </a:rPr>
              <a:t>Course Completion Notification</a:t>
            </a:r>
            <a:endParaRPr lang="en-US" sz="1600" b="1" dirty="0">
              <a:solidFill>
                <a:prstClr val="black"/>
              </a:solidFill>
            </a:endParaRPr>
          </a:p>
        </p:txBody>
      </p:sp>
      <p:sp>
        <p:nvSpPr>
          <p:cNvPr id="3" name="TextBox 2"/>
          <p:cNvSpPr txBox="1"/>
          <p:nvPr/>
        </p:nvSpPr>
        <p:spPr>
          <a:xfrm>
            <a:off x="418304" y="1150335"/>
            <a:ext cx="8249324" cy="1754326"/>
          </a:xfrm>
          <a:prstGeom prst="rect">
            <a:avLst/>
          </a:prstGeom>
          <a:noFill/>
        </p:spPr>
        <p:txBody>
          <a:bodyPr wrap="square" rtlCol="0">
            <a:spAutoFit/>
          </a:bodyPr>
          <a:lstStyle/>
          <a:p>
            <a:r>
              <a:rPr lang="en-US" dirty="0" smtClean="0">
                <a:solidFill>
                  <a:prstClr val="black"/>
                </a:solidFill>
              </a:rPr>
              <a:t>Admins can now choose to receive notifications when courses are completed. Reporting Group Admins and Managers can choose to receive these notifications for members of their Group(s).</a:t>
            </a:r>
          </a:p>
          <a:p>
            <a:r>
              <a:rPr lang="en-US" dirty="0" smtClean="0">
                <a:solidFill>
                  <a:prstClr val="black"/>
                </a:solidFill>
              </a:rPr>
              <a:t>This is defaulted to off, so each person needs to log in, go to their Notification Settings, and check either both the email and notification boxes or just one to toggle this on – no need to select a save button, change is automatically saved.</a:t>
            </a:r>
            <a:endParaRPr lang="en-US" dirty="0">
              <a:solidFill>
                <a:srgbClr val="C0504D"/>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304" y="3025442"/>
            <a:ext cx="6535062" cy="2724530"/>
          </a:xfrm>
          <a:prstGeom prst="rect">
            <a:avLst/>
          </a:prstGeom>
        </p:spPr>
      </p:pic>
    </p:spTree>
    <p:custDataLst>
      <p:tags r:id="rId1"/>
    </p:custDataLst>
    <p:extLst>
      <p:ext uri="{BB962C8B-B14F-4D97-AF65-F5344CB8AC3E}">
        <p14:creationId xmlns:p14="http://schemas.microsoft.com/office/powerpoint/2010/main" val="1929109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5955" y="137003"/>
            <a:ext cx="4289509" cy="892552"/>
          </a:xfrm>
          <a:prstGeom prst="rect">
            <a:avLst/>
          </a:prstGeom>
          <a:noFill/>
        </p:spPr>
        <p:txBody>
          <a:bodyPr wrap="square" rtlCol="0">
            <a:spAutoFit/>
          </a:bodyPr>
          <a:lstStyle/>
          <a:p>
            <a:pPr algn="ctr"/>
            <a:r>
              <a:rPr lang="en-US" sz="3600" b="1" dirty="0" smtClean="0">
                <a:solidFill>
                  <a:prstClr val="black"/>
                </a:solidFill>
              </a:rPr>
              <a:t>Reminder</a:t>
            </a:r>
          </a:p>
          <a:p>
            <a:pPr algn="ctr"/>
            <a:r>
              <a:rPr lang="en-US" sz="1600" dirty="0">
                <a:solidFill>
                  <a:prstClr val="black"/>
                </a:solidFill>
              </a:rPr>
              <a:t>Course Completion Notification</a:t>
            </a:r>
            <a:endParaRPr lang="en-US" sz="1600" b="1" dirty="0">
              <a:solidFill>
                <a:prstClr val="black"/>
              </a:solidFill>
            </a:endParaRPr>
          </a:p>
        </p:txBody>
      </p:sp>
      <p:sp>
        <p:nvSpPr>
          <p:cNvPr id="3" name="TextBox 2"/>
          <p:cNvSpPr txBox="1"/>
          <p:nvPr/>
        </p:nvSpPr>
        <p:spPr>
          <a:xfrm>
            <a:off x="418303" y="1057904"/>
            <a:ext cx="8249324" cy="1754326"/>
          </a:xfrm>
          <a:prstGeom prst="rect">
            <a:avLst/>
          </a:prstGeom>
          <a:noFill/>
        </p:spPr>
        <p:txBody>
          <a:bodyPr wrap="square" rtlCol="0">
            <a:spAutoFit/>
          </a:bodyPr>
          <a:lstStyle/>
          <a:p>
            <a:r>
              <a:rPr lang="en-US" dirty="0" smtClean="0">
                <a:solidFill>
                  <a:prstClr val="black"/>
                </a:solidFill>
              </a:rPr>
              <a:t>Selecting the gear icon button opens 3 sections in Notification Settings:</a:t>
            </a:r>
          </a:p>
          <a:p>
            <a:r>
              <a:rPr lang="en-US" dirty="0" smtClean="0">
                <a:solidFill>
                  <a:prstClr val="black"/>
                </a:solidFill>
              </a:rPr>
              <a:t>Settings, Admin Features, and Courses.</a:t>
            </a:r>
          </a:p>
          <a:p>
            <a:endParaRPr lang="en-US" dirty="0">
              <a:solidFill>
                <a:prstClr val="black"/>
              </a:solidFill>
            </a:endParaRPr>
          </a:p>
          <a:p>
            <a:r>
              <a:rPr lang="en-US" dirty="0" smtClean="0">
                <a:solidFill>
                  <a:prstClr val="black"/>
                </a:solidFill>
              </a:rPr>
              <a:t>Go to the Admin Features section (middle) and check the boxes for your individual preferences as an admin. The Learner Course Completion line will be defaulted to off so that you can choose to receive an email, a site notification, or both.</a:t>
            </a:r>
            <a:endParaRPr lang="en-US" dirty="0">
              <a:solidFill>
                <a:srgbClr val="C0504D"/>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466" y="2840579"/>
            <a:ext cx="8286161" cy="2979941"/>
          </a:xfrm>
          <a:prstGeom prst="rect">
            <a:avLst/>
          </a:prstGeom>
        </p:spPr>
      </p:pic>
      <p:sp>
        <p:nvSpPr>
          <p:cNvPr id="6" name="Rectangle 5"/>
          <p:cNvSpPr/>
          <p:nvPr/>
        </p:nvSpPr>
        <p:spPr>
          <a:xfrm>
            <a:off x="418303" y="4673281"/>
            <a:ext cx="7767754" cy="5257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328820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2632" y="348340"/>
            <a:ext cx="3826871" cy="646331"/>
          </a:xfrm>
          <a:prstGeom prst="rect">
            <a:avLst/>
          </a:prstGeom>
          <a:noFill/>
        </p:spPr>
        <p:txBody>
          <a:bodyPr wrap="square" rtlCol="0">
            <a:spAutoFit/>
          </a:bodyPr>
          <a:lstStyle/>
          <a:p>
            <a:r>
              <a:rPr lang="en-US" sz="3600" b="1" smtClean="0">
                <a:solidFill>
                  <a:prstClr val="black"/>
                </a:solidFill>
              </a:rPr>
              <a:t>Registration fields</a:t>
            </a:r>
            <a:endParaRPr lang="en-US" sz="3600" b="1" dirty="0">
              <a:solidFill>
                <a:prstClr val="black"/>
              </a:solidFill>
            </a:endParaRPr>
          </a:p>
        </p:txBody>
      </p:sp>
      <p:sp>
        <p:nvSpPr>
          <p:cNvPr id="4" name="TextBox 2"/>
          <p:cNvSpPr txBox="1">
            <a:spLocks noChangeArrowheads="1"/>
          </p:cNvSpPr>
          <p:nvPr/>
        </p:nvSpPr>
        <p:spPr bwMode="auto">
          <a:xfrm>
            <a:off x="329939" y="1472038"/>
            <a:ext cx="8446485"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NEW! - the ability to select more than one item (translated: Reporting Group) when creating an account. </a:t>
            </a:r>
          </a:p>
          <a:p>
            <a:pPr eaLnBrk="1" hangingPunct="1"/>
            <a:endParaRPr lang="en-US" altLang="en-US" sz="1500" dirty="0">
              <a:solidFill>
                <a:prstClr val="black"/>
              </a:solidFill>
            </a:endParaRPr>
          </a:p>
          <a:p>
            <a:pPr eaLnBrk="1" hangingPunct="1"/>
            <a:r>
              <a:rPr lang="en-US" altLang="en-US" sz="1500" dirty="0" smtClean="0">
                <a:solidFill>
                  <a:prstClr val="black"/>
                </a:solidFill>
              </a:rPr>
              <a:t>This is the process where (1) you set up Reporting Groups, then (2) go to the REGISTRATION FIELDS section in Admin Tools, create the field that requests information to be chosen and link up the appropriate Reporting Groups to that field. Samples of how that then looks during the registration process below:</a:t>
            </a:r>
            <a:endParaRPr lang="en-US" altLang="en-US" sz="1500" dirty="0">
              <a:solidFill>
                <a:prstClr val="black"/>
              </a:solidFill>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38" y="3097043"/>
            <a:ext cx="3640347" cy="1625786"/>
          </a:xfrm>
          <a:prstGeom prst="rect">
            <a:avLst/>
          </a:prstGeom>
        </p:spPr>
      </p:pic>
      <p:sp>
        <p:nvSpPr>
          <p:cNvPr id="5" name="Left Arrow 4"/>
          <p:cNvSpPr/>
          <p:nvPr/>
        </p:nvSpPr>
        <p:spPr>
          <a:xfrm>
            <a:off x="838986" y="3632524"/>
            <a:ext cx="2460396" cy="392722"/>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the field name</a:t>
            </a:r>
            <a:endParaRPr lang="en-US" dirty="0"/>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5391" y="3029422"/>
            <a:ext cx="4103318" cy="1821966"/>
          </a:xfrm>
          <a:prstGeom prst="rect">
            <a:avLst/>
          </a:prstGeom>
          <a:ln>
            <a:solidFill>
              <a:schemeClr val="bg1">
                <a:lumMod val="50000"/>
              </a:schemeClr>
            </a:solidFill>
          </a:ln>
        </p:spPr>
      </p:pic>
      <p:sp>
        <p:nvSpPr>
          <p:cNvPr id="7" name="Left Arrow 6"/>
          <p:cNvSpPr/>
          <p:nvPr/>
        </p:nvSpPr>
        <p:spPr>
          <a:xfrm>
            <a:off x="5495869" y="3509976"/>
            <a:ext cx="2460396" cy="430429"/>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the field name</a:t>
            </a:r>
            <a:endParaRPr lang="en-US" dirty="0"/>
          </a:p>
        </p:txBody>
      </p:sp>
    </p:spTree>
    <p:custDataLst>
      <p:tags r:id="rId1"/>
    </p:custDataLst>
    <p:extLst>
      <p:ext uri="{BB962C8B-B14F-4D97-AF65-F5344CB8AC3E}">
        <p14:creationId xmlns:p14="http://schemas.microsoft.com/office/powerpoint/2010/main" val="2451499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2632" y="348340"/>
            <a:ext cx="3826871" cy="646331"/>
          </a:xfrm>
          <a:prstGeom prst="rect">
            <a:avLst/>
          </a:prstGeom>
          <a:noFill/>
        </p:spPr>
        <p:txBody>
          <a:bodyPr wrap="square" rtlCol="0">
            <a:spAutoFit/>
          </a:bodyPr>
          <a:lstStyle/>
          <a:p>
            <a:r>
              <a:rPr lang="en-US" sz="3600" b="1" smtClean="0">
                <a:solidFill>
                  <a:prstClr val="black"/>
                </a:solidFill>
              </a:rPr>
              <a:t>Registration fields</a:t>
            </a:r>
            <a:endParaRPr lang="en-US" sz="3600" b="1" dirty="0">
              <a:solidFill>
                <a:prstClr val="black"/>
              </a:solidFill>
            </a:endParaRPr>
          </a:p>
        </p:txBody>
      </p:sp>
      <p:sp>
        <p:nvSpPr>
          <p:cNvPr id="4" name="TextBox 2"/>
          <p:cNvSpPr txBox="1">
            <a:spLocks noChangeArrowheads="1"/>
          </p:cNvSpPr>
          <p:nvPr/>
        </p:nvSpPr>
        <p:spPr bwMode="auto">
          <a:xfrm>
            <a:off x="399290" y="1181935"/>
            <a:ext cx="3232068"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In the “Field Type” section, choose “Multi-Groups in the drop down menu:</a:t>
            </a:r>
            <a:endParaRPr lang="en-US" altLang="en-US" sz="1500" dirty="0">
              <a:solidFill>
                <a:prstClr val="black"/>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995" y="1151408"/>
            <a:ext cx="3206951" cy="1702853"/>
          </a:xfrm>
          <a:prstGeom prst="rect">
            <a:avLst/>
          </a:prstGeom>
          <a:ln>
            <a:solidFill>
              <a:schemeClr val="bg1">
                <a:lumMod val="50000"/>
              </a:schemeClr>
            </a:solidFill>
          </a:ln>
        </p:spPr>
      </p:pic>
      <p:sp>
        <p:nvSpPr>
          <p:cNvPr id="6" name="Down Arrow 5"/>
          <p:cNvSpPr/>
          <p:nvPr/>
        </p:nvSpPr>
        <p:spPr>
          <a:xfrm>
            <a:off x="6555154" y="1362316"/>
            <a:ext cx="484632" cy="4642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511" y="2002835"/>
            <a:ext cx="3769583" cy="3623083"/>
          </a:xfrm>
          <a:prstGeom prst="rect">
            <a:avLst/>
          </a:prstGeom>
          <a:ln>
            <a:solidFill>
              <a:schemeClr val="bg1">
                <a:lumMod val="50000"/>
              </a:schemeClr>
            </a:solidFill>
          </a:ln>
        </p:spPr>
      </p:pic>
      <p:sp>
        <p:nvSpPr>
          <p:cNvPr id="8" name="Down Arrow 7"/>
          <p:cNvSpPr/>
          <p:nvPr/>
        </p:nvSpPr>
        <p:spPr>
          <a:xfrm rot="5400000">
            <a:off x="1474888" y="4553883"/>
            <a:ext cx="484632" cy="4642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4121797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2632" y="348340"/>
            <a:ext cx="3826871" cy="646331"/>
          </a:xfrm>
          <a:prstGeom prst="rect">
            <a:avLst/>
          </a:prstGeom>
          <a:noFill/>
        </p:spPr>
        <p:txBody>
          <a:bodyPr wrap="square" rtlCol="0">
            <a:spAutoFit/>
          </a:bodyPr>
          <a:lstStyle/>
          <a:p>
            <a:r>
              <a:rPr lang="en-US" sz="3600" b="1" smtClean="0">
                <a:solidFill>
                  <a:prstClr val="black"/>
                </a:solidFill>
              </a:rPr>
              <a:t>Registration fields</a:t>
            </a:r>
            <a:endParaRPr lang="en-US" sz="3600" b="1" dirty="0">
              <a:solidFill>
                <a:prstClr val="black"/>
              </a:solidFill>
            </a:endParaRPr>
          </a:p>
        </p:txBody>
      </p:sp>
      <p:sp>
        <p:nvSpPr>
          <p:cNvPr id="4" name="TextBox 2"/>
          <p:cNvSpPr txBox="1">
            <a:spLocks noChangeArrowheads="1"/>
          </p:cNvSpPr>
          <p:nvPr/>
        </p:nvSpPr>
        <p:spPr bwMode="auto">
          <a:xfrm>
            <a:off x="496851" y="1285695"/>
            <a:ext cx="2721596" cy="7848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In the “Field Type” section, choose “Multi-Groups in the drop down menu:</a:t>
            </a:r>
            <a:endParaRPr lang="en-US" altLang="en-US" sz="1500" dirty="0">
              <a:solidFill>
                <a:prstClr val="black"/>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210" y="1285695"/>
            <a:ext cx="4760536" cy="4575524"/>
          </a:xfrm>
          <a:prstGeom prst="rect">
            <a:avLst/>
          </a:prstGeom>
          <a:ln>
            <a:solidFill>
              <a:schemeClr val="bg1">
                <a:lumMod val="50000"/>
              </a:schemeClr>
            </a:solidFill>
          </a:ln>
        </p:spPr>
      </p:pic>
      <p:sp>
        <p:nvSpPr>
          <p:cNvPr id="8" name="Down Arrow 7"/>
          <p:cNvSpPr/>
          <p:nvPr/>
        </p:nvSpPr>
        <p:spPr>
          <a:xfrm rot="5400000">
            <a:off x="4762527" y="4525601"/>
            <a:ext cx="484632" cy="4642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724952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bwMode="auto">
          <a:xfrm>
            <a:off x="4419600" y="381001"/>
            <a:ext cx="4572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3600" dirty="0" smtClean="0">
                <a:latin typeface="+mn-lt"/>
                <a:cs typeface="Arial" charset="0"/>
              </a:rPr>
              <a:t>Support Hub</a:t>
            </a:r>
          </a:p>
        </p:txBody>
      </p:sp>
      <p:sp>
        <p:nvSpPr>
          <p:cNvPr id="2" name="TextBox 1"/>
          <p:cNvSpPr txBox="1"/>
          <p:nvPr/>
        </p:nvSpPr>
        <p:spPr>
          <a:xfrm>
            <a:off x="287079" y="446566"/>
            <a:ext cx="4051005" cy="461665"/>
          </a:xfrm>
          <a:prstGeom prst="rect">
            <a:avLst/>
          </a:prstGeom>
          <a:noFill/>
        </p:spPr>
        <p:txBody>
          <a:bodyPr wrap="square" rtlCol="0">
            <a:spAutoFit/>
          </a:bodyPr>
          <a:lstStyle/>
          <a:p>
            <a:r>
              <a:rPr lang="en-US" sz="2400" dirty="0" smtClean="0">
                <a:solidFill>
                  <a:schemeClr val="bg1"/>
                </a:solidFill>
              </a:rPr>
              <a:t>SUPPORT.CYPHERWORX.COM</a:t>
            </a:r>
            <a:endParaRPr lang="en-US" sz="24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78" y="1395838"/>
            <a:ext cx="7186612" cy="40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19600" y="359228"/>
            <a:ext cx="4582886" cy="5987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smtClean="0">
                <a:latin typeface="+mn-lt"/>
                <a:cs typeface="Arial" charset="0"/>
              </a:rPr>
              <a:t>Review Meeting</a:t>
            </a:r>
            <a:endParaRPr lang="en-US" altLang="en-US" sz="3600" b="1" dirty="0" smtClean="0">
              <a:latin typeface="+mn-lt"/>
              <a:cs typeface="Arial" charset="0"/>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18" y="1940389"/>
            <a:ext cx="7555832" cy="2713293"/>
          </a:xfrm>
          <a:prstGeom prst="rect">
            <a:avLst/>
          </a:prstGeom>
          <a:ln>
            <a:solidFill>
              <a:schemeClr val="bg1">
                <a:lumMod val="50000"/>
              </a:schemeClr>
            </a:solidFill>
          </a:ln>
        </p:spPr>
      </p:pic>
      <p:sp>
        <p:nvSpPr>
          <p:cNvPr id="4" name="Rectangle 3"/>
          <p:cNvSpPr/>
          <p:nvPr/>
        </p:nvSpPr>
        <p:spPr>
          <a:xfrm>
            <a:off x="4917525" y="2200937"/>
            <a:ext cx="956733" cy="549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585290" y="1487576"/>
            <a:ext cx="78394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smtClean="0"/>
              <a:t>Using the Zoom navigation bar, click on Chat to send a question or comment:</a:t>
            </a:r>
            <a:endParaRPr lang="en-US" altLang="en-US" dirty="0"/>
          </a:p>
        </p:txBody>
      </p:sp>
      <p:sp>
        <p:nvSpPr>
          <p:cNvPr id="14341"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436" y="2701446"/>
            <a:ext cx="4401164" cy="485843"/>
          </a:xfrm>
          <a:prstGeom prst="rect">
            <a:avLst/>
          </a:prstGeom>
        </p:spPr>
      </p:pic>
      <p:sp>
        <p:nvSpPr>
          <p:cNvPr id="6" name="Right Arrow 5"/>
          <p:cNvSpPr/>
          <p:nvPr/>
        </p:nvSpPr>
        <p:spPr>
          <a:xfrm rot="16200000">
            <a:off x="5117593" y="3622012"/>
            <a:ext cx="978408"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381000" y="1572768"/>
            <a:ext cx="83820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Please feel free to reach out to our customer support folks after the webinar if you have more questions.</a:t>
            </a:r>
          </a:p>
          <a:p>
            <a:pPr>
              <a:defRPr/>
            </a:pPr>
            <a:endParaRPr lang="en-US" altLang="en-US" sz="2800" dirty="0" smtClean="0"/>
          </a:p>
          <a:p>
            <a:pPr marL="457200" indent="-457200">
              <a:buFont typeface="Arial" panose="020B0604020202020204" pitchFamily="34" charset="0"/>
              <a:buChar char="•"/>
              <a:defRPr/>
            </a:pPr>
            <a:r>
              <a:rPr lang="en-US" altLang="en-US" sz="2800" dirty="0"/>
              <a:t>Chris Glenn – cglenn@cypherworx.com</a:t>
            </a:r>
          </a:p>
          <a:p>
            <a:pPr marL="457200" indent="-457200">
              <a:buFont typeface="Arial" panose="020B0604020202020204" pitchFamily="34" charset="0"/>
              <a:buChar char="•"/>
              <a:defRPr/>
            </a:pPr>
            <a:r>
              <a:rPr lang="en-US" altLang="en-US" sz="2800" dirty="0" smtClean="0"/>
              <a:t>Brett </a:t>
            </a:r>
            <a:r>
              <a:rPr lang="en-US" altLang="en-US" sz="2800" dirty="0"/>
              <a:t>McIntosh –</a:t>
            </a:r>
            <a:r>
              <a:rPr lang="en-US" altLang="en-US" sz="2800" dirty="0" smtClean="0"/>
              <a:t> </a:t>
            </a:r>
            <a:r>
              <a:rPr lang="en-US" altLang="en-US" sz="2800" dirty="0"/>
              <a:t>bmcintosh@cypherworx.com </a:t>
            </a:r>
            <a:endParaRPr lang="en-US" altLang="en-US" sz="2800" dirty="0" smtClean="0"/>
          </a:p>
          <a:p>
            <a:pPr marL="457200" indent="-457200">
              <a:buFont typeface="Arial" panose="020B0604020202020204" pitchFamily="34" charset="0"/>
              <a:buChar char="•"/>
              <a:defRPr/>
            </a:pPr>
            <a:r>
              <a:rPr lang="en-US" altLang="en-US" sz="2800" dirty="0" smtClean="0"/>
              <a:t>Christopher Schramm – cschramm@cypherworx.com </a:t>
            </a:r>
          </a:p>
        </p:txBody>
      </p:sp>
      <p:sp>
        <p:nvSpPr>
          <p:cNvPr id="3" name="Title 1"/>
          <p:cNvSpPr txBox="1">
            <a:spLocks/>
          </p:cNvSpPr>
          <p:nvPr/>
        </p:nvSpPr>
        <p:spPr bwMode="auto">
          <a:xfrm>
            <a:off x="4419600" y="432940"/>
            <a:ext cx="4572000" cy="5358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b="1" dirty="0" smtClean="0">
                <a:latin typeface="+mn-lt"/>
                <a:cs typeface="Arial" charset="0"/>
              </a:rPr>
              <a:t>Contact Info</a:t>
            </a:r>
          </a:p>
        </p:txBody>
      </p:sp>
    </p:spTree>
    <p:custDataLst>
      <p:tags r:id="rId1"/>
    </p:custDataLst>
    <p:extLst>
      <p:ext uri="{BB962C8B-B14F-4D97-AF65-F5344CB8AC3E}">
        <p14:creationId xmlns:p14="http://schemas.microsoft.com/office/powerpoint/2010/main" val="2070426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46" y="2885764"/>
            <a:ext cx="6665274" cy="241135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20912" y="1213342"/>
            <a:ext cx="8356142" cy="1477328"/>
          </a:xfrm>
          <a:prstGeom prst="rect">
            <a:avLst/>
          </a:prstGeom>
          <a:noFill/>
        </p:spPr>
        <p:txBody>
          <a:bodyPr wrap="square" rtlCol="0">
            <a:spAutoFit/>
          </a:bodyPr>
          <a:lstStyle/>
          <a:p>
            <a:r>
              <a:rPr lang="en-US" dirty="0" smtClean="0">
                <a:solidFill>
                  <a:prstClr val="black"/>
                </a:solidFill>
              </a:rPr>
              <a:t>Thank you for your time today! </a:t>
            </a:r>
          </a:p>
          <a:p>
            <a:endParaRPr lang="en-US" dirty="0">
              <a:solidFill>
                <a:prstClr val="black"/>
              </a:solidFill>
            </a:endParaRPr>
          </a:p>
          <a:p>
            <a:r>
              <a:rPr lang="en-US" dirty="0" smtClean="0">
                <a:solidFill>
                  <a:prstClr val="black"/>
                </a:solidFill>
              </a:rPr>
              <a:t>If there is ever anything that you would like to review or spend some time going into more detail about, please don’t hesitate to send a note to Chris G. to schedule a one-on-one session or small group session.</a:t>
            </a:r>
            <a:endParaRPr lang="en-US" dirty="0">
              <a:solidFill>
                <a:prstClr val="black"/>
              </a:solidFill>
            </a:endParaRPr>
          </a:p>
        </p:txBody>
      </p:sp>
    </p:spTree>
    <p:custDataLst>
      <p:tags r:id="rId1"/>
    </p:custDataLst>
    <p:extLst>
      <p:ext uri="{BB962C8B-B14F-4D97-AF65-F5344CB8AC3E}">
        <p14:creationId xmlns:p14="http://schemas.microsoft.com/office/powerpoint/2010/main" val="1912440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latin typeface="+mn-lt"/>
                <a:cs typeface="Arial" charset="0"/>
              </a:rPr>
              <a:t>Our Presenter</a:t>
            </a:r>
          </a:p>
        </p:txBody>
      </p:sp>
      <p:sp>
        <p:nvSpPr>
          <p:cNvPr id="6" name="TextBox 5"/>
          <p:cNvSpPr txBox="1"/>
          <p:nvPr/>
        </p:nvSpPr>
        <p:spPr>
          <a:xfrm>
            <a:off x="2890148" y="2442141"/>
            <a:ext cx="5785760" cy="830997"/>
          </a:xfrm>
          <a:prstGeom prst="rect">
            <a:avLst/>
          </a:prstGeom>
          <a:noFill/>
        </p:spPr>
        <p:txBody>
          <a:bodyPr wrap="square" rtlCol="0">
            <a:spAutoFit/>
          </a:bodyPr>
          <a:lstStyle/>
          <a:p>
            <a:r>
              <a:rPr lang="en-US" sz="2400" dirty="0" smtClean="0">
                <a:latin typeface="+mn-lt"/>
              </a:rPr>
              <a:t>Chris Glenn, Client Services</a:t>
            </a:r>
          </a:p>
          <a:p>
            <a:r>
              <a:rPr lang="en-US" sz="2400" dirty="0" smtClean="0">
                <a:latin typeface="+mn-lt"/>
              </a:rPr>
              <a:t>CypherWorx, Inc. </a:t>
            </a:r>
            <a:endParaRPr lang="en-US" sz="2400" dirty="0">
              <a:latin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14131" y="2171745"/>
            <a:ext cx="1371790" cy="137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33843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solidFill>
                  <a:prstClr val="black"/>
                </a:solidFill>
                <a:cs typeface="Arial" charset="0"/>
              </a:rPr>
              <a:t>Customer Support</a:t>
            </a:r>
          </a:p>
        </p:txBody>
      </p:sp>
      <p:sp>
        <p:nvSpPr>
          <p:cNvPr id="7" name="Title 1"/>
          <p:cNvSpPr txBox="1">
            <a:spLocks/>
          </p:cNvSpPr>
          <p:nvPr/>
        </p:nvSpPr>
        <p:spPr bwMode="auto">
          <a:xfrm>
            <a:off x="566050" y="2320253"/>
            <a:ext cx="8382000" cy="241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Brett </a:t>
            </a:r>
            <a:r>
              <a:rPr lang="en-US" altLang="en-US" sz="2800" dirty="0"/>
              <a:t>McIntosh –</a:t>
            </a:r>
            <a:r>
              <a:rPr lang="en-US" altLang="en-US" sz="2800" dirty="0" smtClean="0"/>
              <a:t> </a:t>
            </a:r>
            <a:r>
              <a:rPr lang="en-US" altLang="en-US" sz="2800" dirty="0"/>
              <a:t>bmcintosh@cypherworx.com </a:t>
            </a:r>
            <a:endParaRPr lang="en-US" altLang="en-US" sz="2800" dirty="0" smtClean="0"/>
          </a:p>
          <a:p>
            <a:pPr>
              <a:defRPr/>
            </a:pPr>
            <a:endParaRPr lang="en-US" altLang="en-US" sz="2800" dirty="0"/>
          </a:p>
          <a:p>
            <a:pPr>
              <a:defRPr/>
            </a:pPr>
            <a:r>
              <a:rPr lang="en-US" altLang="en-US" sz="2800" dirty="0" smtClean="0"/>
              <a:t>      </a:t>
            </a:r>
          </a:p>
          <a:p>
            <a:pPr>
              <a:defRPr/>
            </a:pPr>
            <a:r>
              <a:rPr lang="en-US" altLang="en-US" sz="2800" dirty="0" smtClean="0"/>
              <a:t>Christopher Schramm – cschramm@cypherworx.com</a:t>
            </a:r>
          </a:p>
        </p:txBody>
      </p:sp>
    </p:spTree>
    <p:custDataLst>
      <p:tags r:id="rId1"/>
    </p:custDataLst>
    <p:extLst>
      <p:ext uri="{BB962C8B-B14F-4D97-AF65-F5344CB8AC3E}">
        <p14:creationId xmlns:p14="http://schemas.microsoft.com/office/powerpoint/2010/main" val="403148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5" name="AutoShape 4"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7" name="Rectangle 1"/>
          <p:cNvSpPr>
            <a:spLocks noChangeArrowheads="1"/>
          </p:cNvSpPr>
          <p:nvPr/>
        </p:nvSpPr>
        <p:spPr bwMode="auto">
          <a:xfrm>
            <a:off x="4953000" y="6034088"/>
            <a:ext cx="426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a:solidFill>
                  <a:srgbClr val="0069AA"/>
                </a:solidFill>
              </a:rPr>
              <a:t>http://en.wikipedia.org/wiki/Firefighting_in_the_United_States</a:t>
            </a:r>
          </a:p>
        </p:txBody>
      </p:sp>
      <p:sp>
        <p:nvSpPr>
          <p:cNvPr id="18438" name="Title 1"/>
          <p:cNvSpPr txBox="1">
            <a:spLocks/>
          </p:cNvSpPr>
          <p:nvPr/>
        </p:nvSpPr>
        <p:spPr bwMode="auto">
          <a:xfrm>
            <a:off x="4452258" y="391888"/>
            <a:ext cx="4572000" cy="5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a:t>Agenda</a:t>
            </a:r>
          </a:p>
        </p:txBody>
      </p:sp>
      <p:grpSp>
        <p:nvGrpSpPr>
          <p:cNvPr id="3" name="Group 2"/>
          <p:cNvGrpSpPr/>
          <p:nvPr/>
        </p:nvGrpSpPr>
        <p:grpSpPr>
          <a:xfrm>
            <a:off x="5726906" y="1560513"/>
            <a:ext cx="2719388" cy="3705225"/>
            <a:chOff x="5486400" y="1609725"/>
            <a:chExt cx="2719388" cy="3705225"/>
          </a:xfrm>
        </p:grpSpPr>
        <p:sp>
          <p:nvSpPr>
            <p:cNvPr id="2" name="Rounded Rectangle 1"/>
            <p:cNvSpPr/>
            <p:nvPr/>
          </p:nvSpPr>
          <p:spPr>
            <a:xfrm>
              <a:off x="5486400" y="1609725"/>
              <a:ext cx="2719388" cy="3705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450013" y="2419350"/>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450013" y="2925763"/>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450013" y="3425825"/>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450013" y="3938588"/>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4"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7850" y="2066925"/>
              <a:ext cx="57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Content Placeholder 2"/>
          <p:cNvSpPr>
            <a:spLocks noGrp="1"/>
          </p:cNvSpPr>
          <p:nvPr>
            <p:ph idx="1"/>
          </p:nvPr>
        </p:nvSpPr>
        <p:spPr bwMode="auto">
          <a:xfrm>
            <a:off x="273945" y="1328205"/>
            <a:ext cx="5410097" cy="44800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i="1" dirty="0" smtClean="0">
                <a:latin typeface="+mn-lt"/>
              </a:rPr>
              <a:t>Registration Overview</a:t>
            </a:r>
          </a:p>
          <a:p>
            <a:r>
              <a:rPr lang="en-US" sz="2400" i="1" dirty="0" smtClean="0">
                <a:latin typeface="+mn-lt"/>
              </a:rPr>
              <a:t>Training Videos</a:t>
            </a:r>
          </a:p>
          <a:p>
            <a:r>
              <a:rPr lang="en-US" sz="2400" i="1" dirty="0" smtClean="0">
                <a:latin typeface="+mn-lt"/>
              </a:rPr>
              <a:t>Admin Course Creation</a:t>
            </a:r>
          </a:p>
          <a:p>
            <a:r>
              <a:rPr lang="en-US" sz="2400" i="1" dirty="0" smtClean="0">
                <a:latin typeface="+mn-lt"/>
              </a:rPr>
              <a:t>Browser/Flash</a:t>
            </a:r>
          </a:p>
          <a:p>
            <a:r>
              <a:rPr lang="en-US" sz="2400" i="1" dirty="0" smtClean="0">
                <a:latin typeface="+mn-lt"/>
              </a:rPr>
              <a:t>Recertification</a:t>
            </a:r>
          </a:p>
          <a:p>
            <a:r>
              <a:rPr lang="en-US" sz="2400" dirty="0" smtClean="0">
                <a:latin typeface="+mn-lt"/>
              </a:rPr>
              <a:t>Notifications – choose to get course completion notifications</a:t>
            </a:r>
          </a:p>
          <a:p>
            <a:r>
              <a:rPr lang="en-US" sz="2400" dirty="0" smtClean="0">
                <a:latin typeface="+mn-lt"/>
              </a:rPr>
              <a:t>Registration – option to choose multiples from drop down list</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3628" y="348340"/>
            <a:ext cx="2490682" cy="646331"/>
          </a:xfrm>
          <a:prstGeom prst="rect">
            <a:avLst/>
          </a:prstGeom>
          <a:noFill/>
        </p:spPr>
        <p:txBody>
          <a:bodyPr wrap="none" rtlCol="0">
            <a:spAutoFit/>
          </a:bodyPr>
          <a:lstStyle/>
          <a:p>
            <a:r>
              <a:rPr lang="en-US" sz="3600" b="1" dirty="0" smtClean="0"/>
              <a:t>Registration</a:t>
            </a:r>
            <a:endParaRPr lang="en-US" sz="3600" b="1" dirty="0"/>
          </a:p>
        </p:txBody>
      </p:sp>
      <p:sp>
        <p:nvSpPr>
          <p:cNvPr id="5" name="TextBox 4"/>
          <p:cNvSpPr txBox="1"/>
          <p:nvPr/>
        </p:nvSpPr>
        <p:spPr>
          <a:xfrm>
            <a:off x="365524" y="1139499"/>
            <a:ext cx="8048847" cy="2308324"/>
          </a:xfrm>
          <a:prstGeom prst="rect">
            <a:avLst/>
          </a:prstGeom>
          <a:noFill/>
        </p:spPr>
        <p:txBody>
          <a:bodyPr wrap="square" rtlCol="0">
            <a:spAutoFit/>
          </a:bodyPr>
          <a:lstStyle/>
          <a:p>
            <a:r>
              <a:rPr lang="en-US" b="1" dirty="0" smtClean="0"/>
              <a:t>Importance of the URL/site link</a:t>
            </a:r>
            <a:r>
              <a:rPr lang="en-US" dirty="0" smtClean="0"/>
              <a:t>: </a:t>
            </a:r>
          </a:p>
          <a:p>
            <a:endParaRPr lang="en-US" dirty="0" smtClean="0"/>
          </a:p>
          <a:p>
            <a:pPr marL="285750" indent="-285750">
              <a:buFont typeface="Arial" panose="020B0604020202020204" pitchFamily="34" charset="0"/>
              <a:buChar char="•"/>
            </a:pPr>
            <a:r>
              <a:rPr lang="en-US" dirty="0" smtClean="0"/>
              <a:t>There are specific URLs (web addresses) for each site, and since our Redesign in February 2019, separate URLs for logging in and for registering (new account creation).</a:t>
            </a:r>
          </a:p>
          <a:p>
            <a:endParaRPr lang="en-US" dirty="0" smtClean="0"/>
          </a:p>
          <a:p>
            <a:pPr marL="285750" indent="-285750">
              <a:buFont typeface="Arial" panose="020B0604020202020204" pitchFamily="34" charset="0"/>
              <a:buChar char="•"/>
            </a:pPr>
            <a:r>
              <a:rPr lang="en-US" dirty="0" smtClean="0"/>
              <a:t>Find the unique URLs for your site in Site Building, in the General section after you select the green shield from the menu at the left edge of your screen:</a:t>
            </a:r>
          </a:p>
        </p:txBody>
      </p:sp>
      <p:sp>
        <p:nvSpPr>
          <p:cNvPr id="10" name="Right Arrow 9"/>
          <p:cNvSpPr/>
          <p:nvPr/>
        </p:nvSpPr>
        <p:spPr>
          <a:xfrm>
            <a:off x="3513906" y="4015761"/>
            <a:ext cx="978408"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628" y="3592651"/>
            <a:ext cx="1495634" cy="1505160"/>
          </a:xfrm>
          <a:prstGeom prst="rect">
            <a:avLst/>
          </a:prstGeom>
          <a:ln>
            <a:solidFill>
              <a:schemeClr val="bg1">
                <a:lumMod val="50000"/>
              </a:schemeClr>
            </a:solidFill>
          </a:ln>
        </p:spPr>
      </p:pic>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590" y="3897212"/>
            <a:ext cx="1810003" cy="60968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597453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3638" y="273912"/>
            <a:ext cx="2071401" cy="646331"/>
          </a:xfrm>
          <a:prstGeom prst="rect">
            <a:avLst/>
          </a:prstGeom>
          <a:noFill/>
        </p:spPr>
        <p:txBody>
          <a:bodyPr wrap="none" rtlCol="0">
            <a:spAutoFit/>
          </a:bodyPr>
          <a:lstStyle/>
          <a:p>
            <a:r>
              <a:rPr lang="en-US" sz="3600" b="1" dirty="0" smtClean="0">
                <a:solidFill>
                  <a:prstClr val="black"/>
                </a:solidFill>
              </a:rPr>
              <a:t>Login URL</a:t>
            </a:r>
            <a:endParaRPr lang="en-US" sz="3600" b="1" dirty="0">
              <a:solidFill>
                <a:prstClr val="black"/>
              </a:solidFill>
            </a:endParaRPr>
          </a:p>
        </p:txBody>
      </p:sp>
      <p:sp>
        <p:nvSpPr>
          <p:cNvPr id="5" name="TextBox 4"/>
          <p:cNvSpPr txBox="1"/>
          <p:nvPr/>
        </p:nvSpPr>
        <p:spPr>
          <a:xfrm>
            <a:off x="404037" y="1294076"/>
            <a:ext cx="3177363" cy="3416320"/>
          </a:xfrm>
          <a:prstGeom prst="rect">
            <a:avLst/>
          </a:prstGeom>
          <a:noFill/>
        </p:spPr>
        <p:txBody>
          <a:bodyPr wrap="square" rtlCol="0">
            <a:spAutoFit/>
          </a:bodyPr>
          <a:lstStyle/>
          <a:p>
            <a:r>
              <a:rPr lang="en-US" dirty="0" smtClean="0">
                <a:solidFill>
                  <a:prstClr val="black"/>
                </a:solidFill>
              </a:rPr>
              <a:t>After you select </a:t>
            </a: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r>
              <a:rPr lang="en-US" dirty="0" smtClean="0">
                <a:solidFill>
                  <a:prstClr val="black"/>
                </a:solidFill>
              </a:rPr>
              <a:t>you will see several sections and a “Save Changes” button underneath all of them.</a:t>
            </a:r>
          </a:p>
          <a:p>
            <a:endParaRPr lang="en-US" dirty="0" smtClean="0">
              <a:solidFill>
                <a:prstClr val="black"/>
              </a:solidFill>
            </a:endParaRPr>
          </a:p>
          <a:p>
            <a:r>
              <a:rPr lang="en-US" dirty="0" smtClean="0">
                <a:solidFill>
                  <a:prstClr val="black"/>
                </a:solidFill>
              </a:rPr>
              <a:t>At the top of the Login Page section you will see your unique link.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058" y="2777094"/>
            <a:ext cx="2577738" cy="2823008"/>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658" y="1676605"/>
            <a:ext cx="946268" cy="952295"/>
          </a:xfrm>
          <a:prstGeom prst="rect">
            <a:avLst/>
          </a:prstGeom>
          <a:ln>
            <a:solidFill>
              <a:schemeClr val="bg1">
                <a:lumMod val="50000"/>
              </a:schemeClr>
            </a:solidFill>
          </a:ln>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1277677"/>
            <a:ext cx="5401429" cy="107647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75516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8213" y="348340"/>
            <a:ext cx="3351495" cy="646331"/>
          </a:xfrm>
          <a:prstGeom prst="rect">
            <a:avLst/>
          </a:prstGeom>
          <a:noFill/>
        </p:spPr>
        <p:txBody>
          <a:bodyPr wrap="none" rtlCol="0">
            <a:spAutoFit/>
          </a:bodyPr>
          <a:lstStyle/>
          <a:p>
            <a:r>
              <a:rPr lang="en-US" sz="3600" b="1" dirty="0" smtClean="0">
                <a:solidFill>
                  <a:prstClr val="black"/>
                </a:solidFill>
              </a:rPr>
              <a:t>Registration URL</a:t>
            </a:r>
            <a:endParaRPr lang="en-US" sz="3600" b="1" dirty="0">
              <a:solidFill>
                <a:prstClr val="black"/>
              </a:solidFill>
            </a:endParaRPr>
          </a:p>
        </p:txBody>
      </p:sp>
      <p:sp>
        <p:nvSpPr>
          <p:cNvPr id="5" name="TextBox 4"/>
          <p:cNvSpPr txBox="1"/>
          <p:nvPr/>
        </p:nvSpPr>
        <p:spPr>
          <a:xfrm>
            <a:off x="295275" y="1841602"/>
            <a:ext cx="3328655" cy="3139321"/>
          </a:xfrm>
          <a:prstGeom prst="rect">
            <a:avLst/>
          </a:prstGeom>
          <a:noFill/>
        </p:spPr>
        <p:txBody>
          <a:bodyPr wrap="square" rtlCol="0">
            <a:spAutoFit/>
          </a:bodyPr>
          <a:lstStyle/>
          <a:p>
            <a:r>
              <a:rPr lang="en-US" dirty="0" smtClean="0">
                <a:solidFill>
                  <a:prstClr val="black"/>
                </a:solidFill>
              </a:rPr>
              <a:t>Below to the right is the Registration Page section and above it is a larger picture of the unique link field.</a:t>
            </a:r>
          </a:p>
          <a:p>
            <a:endParaRPr lang="en-US" dirty="0">
              <a:solidFill>
                <a:prstClr val="black"/>
              </a:solidFill>
            </a:endParaRPr>
          </a:p>
          <a:p>
            <a:endParaRPr lang="en-US" dirty="0" smtClean="0">
              <a:solidFill>
                <a:prstClr val="black"/>
              </a:solidFill>
            </a:endParaRPr>
          </a:p>
          <a:p>
            <a:r>
              <a:rPr lang="en-US" dirty="0" smtClean="0">
                <a:solidFill>
                  <a:prstClr val="black"/>
                </a:solidFill>
              </a:rPr>
              <a:t>Remember, both the login URL and the registration URL will always begin with:</a:t>
            </a:r>
          </a:p>
          <a:p>
            <a:endParaRPr lang="en-US" dirty="0">
              <a:solidFill>
                <a:prstClr val="black"/>
              </a:solidFill>
            </a:endParaRPr>
          </a:p>
          <a:p>
            <a:r>
              <a:rPr lang="en-US" dirty="0" smtClean="0">
                <a:solidFill>
                  <a:srgbClr val="00B0F0"/>
                </a:solidFill>
              </a:rPr>
              <a:t>https://collabornation.net/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213" y="2652684"/>
            <a:ext cx="2785439" cy="2899030"/>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3930" y="1192734"/>
            <a:ext cx="5353797" cy="971686"/>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200997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54779" y="390525"/>
            <a:ext cx="3965609" cy="523220"/>
          </a:xfrm>
          <a:prstGeom prst="rect">
            <a:avLst/>
          </a:prstGeom>
          <a:noFill/>
        </p:spPr>
        <p:txBody>
          <a:bodyPr wrap="square" rtlCol="0">
            <a:spAutoFit/>
          </a:bodyPr>
          <a:lstStyle/>
          <a:p>
            <a:r>
              <a:rPr lang="en-US" sz="2800" b="1" dirty="0" smtClean="0">
                <a:solidFill>
                  <a:prstClr val="black"/>
                </a:solidFill>
              </a:rPr>
              <a:t>Training Videos</a:t>
            </a:r>
            <a:endParaRPr lang="en-US" sz="2800" b="1" dirty="0">
              <a:solidFill>
                <a:prstClr val="black"/>
              </a:solidFill>
            </a:endParaRPr>
          </a:p>
        </p:txBody>
      </p:sp>
      <p:sp>
        <p:nvSpPr>
          <p:cNvPr id="2" name="TextBox 1"/>
          <p:cNvSpPr txBox="1"/>
          <p:nvPr/>
        </p:nvSpPr>
        <p:spPr>
          <a:xfrm>
            <a:off x="295275" y="1144993"/>
            <a:ext cx="8515350" cy="4708981"/>
          </a:xfrm>
          <a:prstGeom prst="rect">
            <a:avLst/>
          </a:prstGeom>
          <a:noFill/>
        </p:spPr>
        <p:txBody>
          <a:bodyPr wrap="square" numCol="1" rtlCol="0">
            <a:spAutoFit/>
          </a:bodyPr>
          <a:lstStyle/>
          <a:p>
            <a:r>
              <a:rPr lang="en-US" sz="1200" dirty="0" smtClean="0"/>
              <a:t>25:36 </a:t>
            </a:r>
            <a:r>
              <a:rPr lang="en-US" sz="1200" dirty="0"/>
              <a:t>minute video</a:t>
            </a:r>
          </a:p>
          <a:p>
            <a:r>
              <a:rPr lang="en-US" sz="1200" b="1" dirty="0" err="1" smtClean="0"/>
              <a:t>CollaborNation</a:t>
            </a:r>
            <a:r>
              <a:rPr lang="en-US" sz="1200" b="1" dirty="0" smtClean="0"/>
              <a:t> Site Redesign</a:t>
            </a:r>
            <a:endParaRPr lang="en-US" sz="1200" b="1" dirty="0"/>
          </a:p>
          <a:p>
            <a:r>
              <a:rPr lang="en-US" sz="1200" dirty="0"/>
              <a:t>A quick look at our </a:t>
            </a:r>
            <a:r>
              <a:rPr lang="en-US" sz="1200" dirty="0" smtClean="0"/>
              <a:t>site redesign</a:t>
            </a:r>
          </a:p>
          <a:p>
            <a:r>
              <a:rPr lang="en-US" sz="1200" dirty="0">
                <a:hlinkClick r:id="rId4"/>
              </a:rPr>
              <a:t>https://support.cypherworx.com/solution/articles/4000137266-collabornation-site-redesign</a:t>
            </a:r>
            <a:endParaRPr lang="en-US" sz="1200" dirty="0" smtClean="0"/>
          </a:p>
          <a:p>
            <a:endParaRPr lang="en-US" sz="1200" dirty="0"/>
          </a:p>
          <a:p>
            <a:r>
              <a:rPr lang="en-US" sz="1200" dirty="0" smtClean="0"/>
              <a:t>48:39 </a:t>
            </a:r>
            <a:r>
              <a:rPr lang="en-US" sz="1200" dirty="0"/>
              <a:t>minute video</a:t>
            </a:r>
          </a:p>
          <a:p>
            <a:r>
              <a:rPr lang="en-US" sz="1200" b="1" dirty="0" smtClean="0"/>
              <a:t>Admin Users Group Meeting – February 21, 2019</a:t>
            </a:r>
            <a:endParaRPr lang="en-US" sz="1200" b="1" dirty="0"/>
          </a:p>
          <a:p>
            <a:r>
              <a:rPr lang="en-US" sz="1200" dirty="0" smtClean="0"/>
              <a:t>Mike </a:t>
            </a:r>
            <a:r>
              <a:rPr lang="en-US" sz="1200" dirty="0" err="1" smtClean="0"/>
              <a:t>Maether</a:t>
            </a:r>
            <a:r>
              <a:rPr lang="en-US" sz="1200" dirty="0" smtClean="0"/>
              <a:t> gives a tour of the redesign for Site Administrators</a:t>
            </a:r>
            <a:endParaRPr lang="en-US" sz="1200" dirty="0"/>
          </a:p>
          <a:p>
            <a:r>
              <a:rPr lang="en-US" sz="1200" dirty="0">
                <a:hlinkClick r:id="rId5"/>
              </a:rPr>
              <a:t>https://</a:t>
            </a:r>
            <a:r>
              <a:rPr lang="en-US" sz="1200" dirty="0" smtClean="0">
                <a:hlinkClick r:id="rId5"/>
              </a:rPr>
              <a:t>www.screencast.com/t/oaoysdg4ef</a:t>
            </a:r>
            <a:endParaRPr lang="en-US" sz="1200" dirty="0" smtClean="0"/>
          </a:p>
          <a:p>
            <a:endParaRPr lang="en-US" sz="1200" dirty="0"/>
          </a:p>
          <a:p>
            <a:r>
              <a:rPr lang="en-US" sz="1200" dirty="0" smtClean="0"/>
              <a:t>2:44 minute video</a:t>
            </a:r>
          </a:p>
          <a:p>
            <a:r>
              <a:rPr lang="en-US" sz="1200" b="1" dirty="0"/>
              <a:t>Maximize Employee Performance With Assessments</a:t>
            </a:r>
          </a:p>
          <a:p>
            <a:r>
              <a:rPr lang="en-US" sz="1200" dirty="0" smtClean="0"/>
              <a:t>A quick look at our new Assessment Feature</a:t>
            </a:r>
          </a:p>
          <a:p>
            <a:r>
              <a:rPr lang="en-US" sz="1200" dirty="0" smtClean="0">
                <a:hlinkClick r:id="rId6"/>
              </a:rPr>
              <a:t>https</a:t>
            </a:r>
            <a:r>
              <a:rPr lang="en-US" sz="1200" dirty="0">
                <a:hlinkClick r:id="rId6"/>
              </a:rPr>
              <a:t>://www.youtube.com/watch?v=gi5qzVlPK2Q&amp;t=34s</a:t>
            </a:r>
            <a:endParaRPr lang="en-US" sz="1200" dirty="0" smtClean="0"/>
          </a:p>
          <a:p>
            <a:endParaRPr lang="en-US" sz="1200" dirty="0"/>
          </a:p>
          <a:p>
            <a:r>
              <a:rPr lang="en-US" sz="1200" dirty="0" smtClean="0"/>
              <a:t>7:18 minute video </a:t>
            </a:r>
            <a:endParaRPr lang="en-US" sz="1200" dirty="0"/>
          </a:p>
          <a:p>
            <a:r>
              <a:rPr lang="en-US" sz="1200" b="1" dirty="0" smtClean="0"/>
              <a:t>Learning Management System </a:t>
            </a:r>
          </a:p>
          <a:p>
            <a:r>
              <a:rPr lang="en-US" sz="1200" dirty="0" smtClean="0"/>
              <a:t>Details how to take courses, participate in discussions, add events and upload resources.  Admins can see how to use the reporting features, course assignment options and our DIY Course Creation tool. </a:t>
            </a:r>
          </a:p>
          <a:p>
            <a:r>
              <a:rPr lang="en-US" sz="1200" dirty="0" smtClean="0">
                <a:hlinkClick r:id="rId7"/>
              </a:rPr>
              <a:t>https</a:t>
            </a:r>
            <a:r>
              <a:rPr lang="en-US" sz="1200" dirty="0">
                <a:hlinkClick r:id="rId7"/>
              </a:rPr>
              <a:t>://</a:t>
            </a:r>
            <a:r>
              <a:rPr lang="en-US" sz="1200" dirty="0" smtClean="0">
                <a:hlinkClick r:id="rId7"/>
              </a:rPr>
              <a:t>www.youtube.com/watch?v=cOrfDxQdEY4</a:t>
            </a:r>
            <a:endParaRPr lang="en-US" sz="1200" dirty="0" smtClean="0"/>
          </a:p>
          <a:p>
            <a:endParaRPr lang="en-US" sz="1200" dirty="0"/>
          </a:p>
          <a:p>
            <a:r>
              <a:rPr lang="en-US" sz="1200" dirty="0" smtClean="0"/>
              <a:t>10:41 minute video</a:t>
            </a:r>
          </a:p>
          <a:p>
            <a:r>
              <a:rPr lang="en-US" sz="1200" b="1" dirty="0" err="1" smtClean="0"/>
              <a:t>CollaborNation</a:t>
            </a:r>
            <a:r>
              <a:rPr lang="en-US" sz="1200" b="1" dirty="0" smtClean="0"/>
              <a:t> Create-a-Course (DIY) Tutorial</a:t>
            </a:r>
          </a:p>
          <a:p>
            <a:r>
              <a:rPr lang="en-US" sz="1200" dirty="0" smtClean="0"/>
              <a:t>Details the step by step process on how to turn your existing material into an online course.</a:t>
            </a:r>
          </a:p>
          <a:p>
            <a:r>
              <a:rPr lang="en-US" sz="1200" dirty="0">
                <a:hlinkClick r:id="rId8"/>
              </a:rPr>
              <a:t>https://</a:t>
            </a:r>
            <a:r>
              <a:rPr lang="en-US" sz="1200" dirty="0" smtClean="0">
                <a:hlinkClick r:id="rId8"/>
              </a:rPr>
              <a:t>www.youtube.com/watch?v=cX4AXHe5Yak</a:t>
            </a:r>
            <a:endParaRPr lang="en-US" sz="1400" dirty="0"/>
          </a:p>
        </p:txBody>
      </p:sp>
      <p:pic>
        <p:nvPicPr>
          <p:cNvPr id="3" name="Picture 2"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91043" y="913745"/>
            <a:ext cx="2019582" cy="2657846"/>
          </a:xfrm>
          <a:prstGeom prst="rect">
            <a:avLst/>
          </a:prstGeom>
          <a:ln>
            <a:solidFill>
              <a:schemeClr val="bg1">
                <a:lumMod val="50000"/>
              </a:schemeClr>
            </a:solidFill>
          </a:ln>
        </p:spPr>
      </p:pic>
      <p:sp>
        <p:nvSpPr>
          <p:cNvPr id="5" name="Right Arrow 4"/>
          <p:cNvSpPr/>
          <p:nvPr/>
        </p:nvSpPr>
        <p:spPr>
          <a:xfrm>
            <a:off x="5911487" y="1064380"/>
            <a:ext cx="978408"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0692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48978</TotalTime>
  <Words>980</Words>
  <Application>Microsoft Office PowerPoint</Application>
  <PresentationFormat>On-screen Show (4:3)</PresentationFormat>
  <Paragraphs>142</Paragraphs>
  <Slides>21</Slides>
  <Notes>12</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Hub</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ID1</dc:creator>
  <cp:lastModifiedBy>ddibacco</cp:lastModifiedBy>
  <cp:revision>637</cp:revision>
  <cp:lastPrinted>2013-12-05T16:52:49Z</cp:lastPrinted>
  <dcterms:created xsi:type="dcterms:W3CDTF">2012-01-18T21:52:15Z</dcterms:created>
  <dcterms:modified xsi:type="dcterms:W3CDTF">2019-08-22T14:21:54Z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20098468-10C1-46B5-89C1-C1CFB885ED6C</vt:lpwstr>
  </property>
  <property fmtid="{D5CDD505-2E9C-101B-9397-08002B2CF9AE}" pid="3" name="ArticulatePath">
    <vt:lpwstr>Users Group Meeting 10-18-17</vt:lpwstr>
  </property>
</Properties>
</file>