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2.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424" r:id="rId2"/>
    <p:sldId id="443" r:id="rId3"/>
    <p:sldId id="483" r:id="rId4"/>
    <p:sldId id="465" r:id="rId5"/>
    <p:sldId id="484" r:id="rId6"/>
    <p:sldId id="500" r:id="rId7"/>
    <p:sldId id="552" r:id="rId8"/>
    <p:sldId id="556" r:id="rId9"/>
    <p:sldId id="557" r:id="rId10"/>
    <p:sldId id="558" r:id="rId11"/>
    <p:sldId id="559" r:id="rId12"/>
    <p:sldId id="472" r:id="rId13"/>
    <p:sldId id="445" r:id="rId14"/>
    <p:sldId id="545" r:id="rId15"/>
  </p:sldIdLst>
  <p:sldSz cx="9144000" cy="6858000" type="screen4x3"/>
  <p:notesSz cx="7086600" cy="9372600"/>
  <p:custDataLst>
    <p:tags r:id="rId18"/>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009900"/>
    <a:srgbClr val="006633"/>
    <a:srgbClr val="F47C45"/>
    <a:srgbClr val="0069AA"/>
    <a:srgbClr val="EBD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245" autoAdjust="0"/>
    <p:restoredTop sz="90160" autoAdjust="0"/>
  </p:normalViewPr>
  <p:slideViewPr>
    <p:cSldViewPr snapToGrid="0">
      <p:cViewPr>
        <p:scale>
          <a:sx n="98" d="100"/>
          <a:sy n="98" d="100"/>
        </p:scale>
        <p:origin x="-564" y="12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68313"/>
          </a:xfrm>
          <a:prstGeom prst="rect">
            <a:avLst/>
          </a:prstGeom>
        </p:spPr>
        <p:txBody>
          <a:bodyPr vert="horz" lIns="94046" tIns="47023" rIns="94046" bIns="47023" rtlCol="0"/>
          <a:lstStyle>
            <a:lvl1pPr algn="l">
              <a:defRPr sz="1200">
                <a:cs typeface="Arial" charset="0"/>
              </a:defRPr>
            </a:lvl1pPr>
          </a:lstStyle>
          <a:p>
            <a:pPr>
              <a:defRPr/>
            </a:pPr>
            <a:endParaRPr lang="en-US"/>
          </a:p>
        </p:txBody>
      </p:sp>
      <p:sp>
        <p:nvSpPr>
          <p:cNvPr id="3" name="Date Placeholder 2"/>
          <p:cNvSpPr>
            <a:spLocks noGrp="1"/>
          </p:cNvSpPr>
          <p:nvPr>
            <p:ph type="dt" sz="quarter" idx="1"/>
          </p:nvPr>
        </p:nvSpPr>
        <p:spPr>
          <a:xfrm>
            <a:off x="4014788" y="0"/>
            <a:ext cx="3070225" cy="468313"/>
          </a:xfrm>
          <a:prstGeom prst="rect">
            <a:avLst/>
          </a:prstGeom>
        </p:spPr>
        <p:txBody>
          <a:bodyPr vert="horz" lIns="94046" tIns="47023" rIns="94046" bIns="47023" rtlCol="0"/>
          <a:lstStyle>
            <a:lvl1pPr algn="r">
              <a:defRPr sz="1200">
                <a:cs typeface="Arial" charset="0"/>
              </a:defRPr>
            </a:lvl1pPr>
          </a:lstStyle>
          <a:p>
            <a:pPr>
              <a:defRPr/>
            </a:pPr>
            <a:fld id="{6307C075-CBF3-4B35-BF3D-3ED4CC0290E4}" type="datetimeFigureOut">
              <a:rPr lang="en-US"/>
              <a:pPr>
                <a:defRPr/>
              </a:pPr>
              <a:t>4/17/2020</a:t>
            </a:fld>
            <a:endParaRPr lang="en-US"/>
          </a:p>
        </p:txBody>
      </p:sp>
      <p:sp>
        <p:nvSpPr>
          <p:cNvPr id="4" name="Footer Placeholder 3"/>
          <p:cNvSpPr>
            <a:spLocks noGrp="1"/>
          </p:cNvSpPr>
          <p:nvPr>
            <p:ph type="ftr" sz="quarter" idx="2"/>
          </p:nvPr>
        </p:nvSpPr>
        <p:spPr>
          <a:xfrm>
            <a:off x="0" y="8902700"/>
            <a:ext cx="3070225" cy="468313"/>
          </a:xfrm>
          <a:prstGeom prst="rect">
            <a:avLst/>
          </a:prstGeom>
        </p:spPr>
        <p:txBody>
          <a:bodyPr vert="horz" lIns="94046" tIns="47023" rIns="94046" bIns="47023" rtlCol="0" anchor="b"/>
          <a:lstStyle>
            <a:lvl1pPr algn="l">
              <a:defRPr sz="1200">
                <a:cs typeface="Arial" charset="0"/>
              </a:defRPr>
            </a:lvl1pPr>
          </a:lstStyle>
          <a:p>
            <a:pPr>
              <a:defRPr/>
            </a:pPr>
            <a:endParaRPr lang="en-US"/>
          </a:p>
        </p:txBody>
      </p:sp>
      <p:sp>
        <p:nvSpPr>
          <p:cNvPr id="5" name="Slide Number Placeholder 4"/>
          <p:cNvSpPr>
            <a:spLocks noGrp="1"/>
          </p:cNvSpPr>
          <p:nvPr>
            <p:ph type="sldNum" sz="quarter" idx="3"/>
          </p:nvPr>
        </p:nvSpPr>
        <p:spPr>
          <a:xfrm>
            <a:off x="4014788" y="8902700"/>
            <a:ext cx="3070225" cy="468313"/>
          </a:xfrm>
          <a:prstGeom prst="rect">
            <a:avLst/>
          </a:prstGeom>
        </p:spPr>
        <p:txBody>
          <a:bodyPr vert="horz" lIns="94046" tIns="47023" rIns="94046" bIns="47023" rtlCol="0" anchor="b"/>
          <a:lstStyle>
            <a:lvl1pPr algn="r">
              <a:defRPr sz="1200">
                <a:cs typeface="Arial" charset="0"/>
              </a:defRPr>
            </a:lvl1pPr>
          </a:lstStyle>
          <a:p>
            <a:pPr>
              <a:defRPr/>
            </a:pPr>
            <a:fld id="{0F804B4D-782B-4993-8032-CBDDC7169C48}" type="slidenum">
              <a:rPr lang="en-US"/>
              <a:pPr>
                <a:defRPr/>
              </a:pPr>
              <a:t>‹#›</a:t>
            </a:fld>
            <a:endParaRPr lang="en-US"/>
          </a:p>
        </p:txBody>
      </p:sp>
    </p:spTree>
    <p:extLst>
      <p:ext uri="{BB962C8B-B14F-4D97-AF65-F5344CB8AC3E}">
        <p14:creationId xmlns:p14="http://schemas.microsoft.com/office/powerpoint/2010/main" val="748347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68313"/>
          </a:xfrm>
          <a:prstGeom prst="rect">
            <a:avLst/>
          </a:prstGeom>
        </p:spPr>
        <p:txBody>
          <a:bodyPr vert="horz" lIns="94046" tIns="47023" rIns="94046" bIns="47023"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4014788" y="0"/>
            <a:ext cx="3070225" cy="468313"/>
          </a:xfrm>
          <a:prstGeom prst="rect">
            <a:avLst/>
          </a:prstGeom>
        </p:spPr>
        <p:txBody>
          <a:bodyPr vert="horz" lIns="94046" tIns="47023" rIns="94046" bIns="47023" rtlCol="0"/>
          <a:lstStyle>
            <a:lvl1pPr algn="r" fontAlgn="auto">
              <a:spcBef>
                <a:spcPts val="0"/>
              </a:spcBef>
              <a:spcAft>
                <a:spcPts val="0"/>
              </a:spcAft>
              <a:defRPr sz="1200">
                <a:latin typeface="+mn-lt"/>
                <a:cs typeface="+mn-cs"/>
              </a:defRPr>
            </a:lvl1pPr>
          </a:lstStyle>
          <a:p>
            <a:pPr>
              <a:defRPr/>
            </a:pPr>
            <a:fld id="{BC76D0E2-F045-4B40-9879-6DD6786B3DCE}" type="datetimeFigureOut">
              <a:rPr lang="en-US"/>
              <a:pPr>
                <a:defRPr/>
              </a:pPr>
              <a:t>4/17/2020</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pPr lvl="0"/>
            <a:endParaRPr lang="en-US" noProof="0"/>
          </a:p>
        </p:txBody>
      </p:sp>
      <p:sp>
        <p:nvSpPr>
          <p:cNvPr id="5" name="Notes Placeholder 4"/>
          <p:cNvSpPr>
            <a:spLocks noGrp="1"/>
          </p:cNvSpPr>
          <p:nvPr>
            <p:ph type="body" sz="quarter" idx="3"/>
          </p:nvPr>
        </p:nvSpPr>
        <p:spPr>
          <a:xfrm>
            <a:off x="708025" y="4451350"/>
            <a:ext cx="5670550" cy="4217988"/>
          </a:xfrm>
          <a:prstGeom prst="rect">
            <a:avLst/>
          </a:prstGeom>
        </p:spPr>
        <p:txBody>
          <a:bodyPr vert="horz" lIns="94046" tIns="47023" rIns="94046" bIns="47023"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902700"/>
            <a:ext cx="3070225" cy="468313"/>
          </a:xfrm>
          <a:prstGeom prst="rect">
            <a:avLst/>
          </a:prstGeom>
        </p:spPr>
        <p:txBody>
          <a:bodyPr vert="horz" lIns="94046" tIns="47023" rIns="94046" bIns="47023"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014788" y="8902700"/>
            <a:ext cx="3070225" cy="468313"/>
          </a:xfrm>
          <a:prstGeom prst="rect">
            <a:avLst/>
          </a:prstGeom>
        </p:spPr>
        <p:txBody>
          <a:bodyPr vert="horz" lIns="94046" tIns="47023" rIns="94046" bIns="47023" rtlCol="0" anchor="b"/>
          <a:lstStyle>
            <a:lvl1pPr algn="r" fontAlgn="auto">
              <a:spcBef>
                <a:spcPts val="0"/>
              </a:spcBef>
              <a:spcAft>
                <a:spcPts val="0"/>
              </a:spcAft>
              <a:defRPr sz="1200">
                <a:latin typeface="+mn-lt"/>
                <a:cs typeface="+mn-cs"/>
              </a:defRPr>
            </a:lvl1pPr>
          </a:lstStyle>
          <a:p>
            <a:pPr>
              <a:defRPr/>
            </a:pPr>
            <a:fld id="{ADD7CA55-11D8-425A-A30B-98CF3F803D73}" type="slidenum">
              <a:rPr lang="en-US"/>
              <a:pPr>
                <a:defRPr/>
              </a:pPr>
              <a:t>‹#›</a:t>
            </a:fld>
            <a:endParaRPr lang="en-US"/>
          </a:p>
        </p:txBody>
      </p:sp>
    </p:spTree>
    <p:extLst>
      <p:ext uri="{BB962C8B-B14F-4D97-AF65-F5344CB8AC3E}">
        <p14:creationId xmlns:p14="http://schemas.microsoft.com/office/powerpoint/2010/main" val="13178282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7588"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64124" indent="-293894">
              <a:defRPr>
                <a:solidFill>
                  <a:schemeClr val="tx1"/>
                </a:solidFill>
                <a:latin typeface="Calibri" pitchFamily="34" charset="0"/>
              </a:defRPr>
            </a:lvl2pPr>
            <a:lvl3pPr marL="1175576" indent="-235115">
              <a:defRPr>
                <a:solidFill>
                  <a:schemeClr val="tx1"/>
                </a:solidFill>
                <a:latin typeface="Calibri" pitchFamily="34" charset="0"/>
              </a:defRPr>
            </a:lvl3pPr>
            <a:lvl4pPr marL="1645806" indent="-235115">
              <a:defRPr>
                <a:solidFill>
                  <a:schemeClr val="tx1"/>
                </a:solidFill>
                <a:latin typeface="Calibri" pitchFamily="34" charset="0"/>
              </a:defRPr>
            </a:lvl4pPr>
            <a:lvl5pPr marL="2116036" indent="-235115">
              <a:defRPr>
                <a:solidFill>
                  <a:schemeClr val="tx1"/>
                </a:solidFill>
                <a:latin typeface="Calibri" pitchFamily="34" charset="0"/>
              </a:defRPr>
            </a:lvl5pPr>
            <a:lvl6pPr marL="2586266" indent="-235115" fontAlgn="base">
              <a:spcBef>
                <a:spcPct val="0"/>
              </a:spcBef>
              <a:spcAft>
                <a:spcPct val="0"/>
              </a:spcAft>
              <a:defRPr>
                <a:solidFill>
                  <a:schemeClr val="tx1"/>
                </a:solidFill>
                <a:latin typeface="Calibri" pitchFamily="34" charset="0"/>
              </a:defRPr>
            </a:lvl6pPr>
            <a:lvl7pPr marL="3056496" indent="-235115" fontAlgn="base">
              <a:spcBef>
                <a:spcPct val="0"/>
              </a:spcBef>
              <a:spcAft>
                <a:spcPct val="0"/>
              </a:spcAft>
              <a:defRPr>
                <a:solidFill>
                  <a:schemeClr val="tx1"/>
                </a:solidFill>
                <a:latin typeface="Calibri" pitchFamily="34" charset="0"/>
              </a:defRPr>
            </a:lvl7pPr>
            <a:lvl8pPr marL="3526727" indent="-235115" fontAlgn="base">
              <a:spcBef>
                <a:spcPct val="0"/>
              </a:spcBef>
              <a:spcAft>
                <a:spcPct val="0"/>
              </a:spcAft>
              <a:defRPr>
                <a:solidFill>
                  <a:schemeClr val="tx1"/>
                </a:solidFill>
                <a:latin typeface="Calibri" pitchFamily="34" charset="0"/>
              </a:defRPr>
            </a:lvl8pPr>
            <a:lvl9pPr marL="3996957" indent="-23511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DB17243-13B1-4A03-894C-63D68A06B27C}" type="slidenum">
              <a:rPr lang="en-US" smtClean="0"/>
              <a:pPr fontAlgn="base">
                <a:spcBef>
                  <a:spcPct val="0"/>
                </a:spcBef>
                <a:spcAft>
                  <a:spcPct val="0"/>
                </a:spcAft>
                <a:defRPr/>
              </a:pPr>
              <a:t>4</a:t>
            </a:fld>
            <a:endParaRPr lang="en-US" smtClean="0"/>
          </a:p>
        </p:txBody>
      </p:sp>
    </p:spTree>
    <p:extLst>
      <p:ext uri="{BB962C8B-B14F-4D97-AF65-F5344CB8AC3E}">
        <p14:creationId xmlns:p14="http://schemas.microsoft.com/office/powerpoint/2010/main" val="939867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D63F77AA-B512-491B-A4DA-826F43B43E2A}" type="slidenum">
              <a:rPr lang="en-US" smtClean="0"/>
              <a:pPr>
                <a:defRPr/>
              </a:pPr>
              <a:t>12</a:t>
            </a:fld>
            <a:endParaRPr lang="en-US"/>
          </a:p>
        </p:txBody>
      </p:sp>
    </p:spTree>
    <p:extLst>
      <p:ext uri="{BB962C8B-B14F-4D97-AF65-F5344CB8AC3E}">
        <p14:creationId xmlns:p14="http://schemas.microsoft.com/office/powerpoint/2010/main" val="241387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15CD1674-B138-43DE-9B6F-8B04BB599E79}" type="datetimeFigureOut">
              <a:rPr lang="en-US"/>
              <a:pPr>
                <a:defRPr/>
              </a:pPr>
              <a:t>4/17/2020</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EAE7A29F-C344-49FE-AF56-B4F34172479B}" type="slidenum">
              <a:rPr lang="en-US"/>
              <a:pPr>
                <a:defRPr/>
              </a:pPr>
              <a:t>‹#›</a:t>
            </a:fld>
            <a:endParaRPr lang="en-US"/>
          </a:p>
        </p:txBody>
      </p:sp>
    </p:spTree>
    <p:extLst>
      <p:ext uri="{BB962C8B-B14F-4D97-AF65-F5344CB8AC3E}">
        <p14:creationId xmlns:p14="http://schemas.microsoft.com/office/powerpoint/2010/main" val="4071936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A9340CE7-FA9E-49B5-B95C-53E2D1C0808C}" type="datetimeFigureOut">
              <a:rPr lang="en-US"/>
              <a:pPr>
                <a:defRPr/>
              </a:pPr>
              <a:t>4/17/2020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2BB453DE-B28F-4A02-ABB4-949D462A2782}" type="slidenum">
              <a:rPr lang="en-US"/>
              <a:pPr>
                <a:defRPr/>
              </a:pPr>
              <a:t>‹#›</a:t>
            </a:fld>
            <a:endParaRPr lang="en-US"/>
          </a:p>
        </p:txBody>
      </p:sp>
    </p:spTree>
    <p:extLst>
      <p:ext uri="{BB962C8B-B14F-4D97-AF65-F5344CB8AC3E}">
        <p14:creationId xmlns:p14="http://schemas.microsoft.com/office/powerpoint/2010/main" val="1071266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3C92C604-F740-4ED6-932C-D86AACCCD960}" type="datetimeFigureOut">
              <a:rPr lang="en-US"/>
              <a:pPr>
                <a:defRPr/>
              </a:pPr>
              <a:t>4/17/2020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AB225003-A006-4483-821B-21CF60DB6D82}" type="slidenum">
              <a:rPr lang="en-US"/>
              <a:pPr>
                <a:defRPr/>
              </a:pPr>
              <a:t>‹#›</a:t>
            </a:fld>
            <a:endParaRPr lang="en-US"/>
          </a:p>
        </p:txBody>
      </p:sp>
    </p:spTree>
    <p:extLst>
      <p:ext uri="{BB962C8B-B14F-4D97-AF65-F5344CB8AC3E}">
        <p14:creationId xmlns:p14="http://schemas.microsoft.com/office/powerpoint/2010/main" val="1053483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19600" y="381000"/>
            <a:ext cx="4572000" cy="1143000"/>
          </a:xfrm>
          <a:prstGeom prst="rect">
            <a:avLst/>
          </a:prstGeom>
        </p:spPr>
        <p:txBody>
          <a:bodyPr>
            <a:normAutofit/>
          </a:bodyPr>
          <a:lstStyle>
            <a:lvl1pPr>
              <a:defRPr sz="2800" b="1">
                <a:latin typeface="Arial Black"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2057400"/>
            <a:ext cx="8229600" cy="34591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1AC26F64-7B61-4656-99F7-AC75620842A5}" type="datetimeFigureOut">
              <a:rPr lang="en-US"/>
              <a:pPr>
                <a:defRPr/>
              </a:pPr>
              <a:t>4/17/2020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1E3CE6CE-E128-4440-8F22-9B0668D129B1}" type="slidenum">
              <a:rPr lang="en-US"/>
              <a:pPr>
                <a:defRPr/>
              </a:pPr>
              <a:t>‹#›</a:t>
            </a:fld>
            <a:endParaRPr lang="en-US"/>
          </a:p>
        </p:txBody>
      </p:sp>
    </p:spTree>
    <p:extLst>
      <p:ext uri="{BB962C8B-B14F-4D97-AF65-F5344CB8AC3E}">
        <p14:creationId xmlns:p14="http://schemas.microsoft.com/office/powerpoint/2010/main" val="2491542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1431CD53-4A32-4FF1-8FA2-211149AD9365}" type="datetimeFigureOut">
              <a:rPr lang="en-US"/>
              <a:pPr>
                <a:defRPr/>
              </a:pPr>
              <a:t>4/17/2020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CF899776-6BDC-47AD-9363-89776CA8289C}" type="slidenum">
              <a:rPr lang="en-US"/>
              <a:pPr>
                <a:defRPr/>
              </a:pPr>
              <a:t>‹#›</a:t>
            </a:fld>
            <a:endParaRPr lang="en-US"/>
          </a:p>
        </p:txBody>
      </p:sp>
    </p:spTree>
    <p:extLst>
      <p:ext uri="{BB962C8B-B14F-4D97-AF65-F5344CB8AC3E}">
        <p14:creationId xmlns:p14="http://schemas.microsoft.com/office/powerpoint/2010/main" val="838343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57400" y="685800"/>
            <a:ext cx="6705600" cy="1143000"/>
          </a:xfrm>
          <a:prstGeom prst="rect">
            <a:avLst/>
          </a:prstGeom>
        </p:spPr>
        <p:txBody>
          <a:bodyPr>
            <a:normAutofit/>
          </a:bodyPr>
          <a:lstStyle>
            <a:lvl1pPr>
              <a:defRPr sz="32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2133600"/>
            <a:ext cx="4038600" cy="3992563"/>
          </a:xfrm>
          <a:prstGeom prst="rect">
            <a:avLst/>
          </a:prstGeom>
        </p:spPr>
        <p:txBody>
          <a:bodyPr/>
          <a:lstStyle>
            <a:lvl1pPr>
              <a:defRPr sz="2400">
                <a:latin typeface="Arial" pitchFamily="34" charset="0"/>
                <a:cs typeface="Arial" pitchFamily="34" charset="0"/>
              </a:defRPr>
            </a:lvl1pPr>
            <a:lvl2pPr>
              <a:defRPr sz="22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133600"/>
            <a:ext cx="4038600" cy="3992563"/>
          </a:xfrm>
          <a:prstGeom prst="rect">
            <a:avLst/>
          </a:prstGeom>
        </p:spPr>
        <p:txBody>
          <a:bodyPr/>
          <a:lstStyle>
            <a:lvl1pPr>
              <a:defRPr sz="2400">
                <a:latin typeface="Arial" pitchFamily="34" charset="0"/>
                <a:cs typeface="Arial" pitchFamily="34" charset="0"/>
              </a:defRPr>
            </a:lvl1pPr>
            <a:lvl2pPr>
              <a:defRPr sz="22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56EAC3ED-31C0-4468-AEA4-27729B9D5409}" type="datetimeFigureOut">
              <a:rPr lang="en-US"/>
              <a:pPr>
                <a:defRPr/>
              </a:pPr>
              <a:t>4/17/2020</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36C8575D-DB0A-40B5-BC80-55E55465E4B9}" type="slidenum">
              <a:rPr lang="en-US"/>
              <a:pPr>
                <a:defRPr/>
              </a:pPr>
              <a:t>‹#›</a:t>
            </a:fld>
            <a:endParaRPr lang="en-US"/>
          </a:p>
        </p:txBody>
      </p:sp>
    </p:spTree>
    <p:extLst>
      <p:ext uri="{BB962C8B-B14F-4D97-AF65-F5344CB8AC3E}">
        <p14:creationId xmlns:p14="http://schemas.microsoft.com/office/powerpoint/2010/main" val="4152828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91000" y="609600"/>
            <a:ext cx="4495800" cy="1143000"/>
          </a:xfrm>
          <a:prstGeom prst="rect">
            <a:avLst/>
          </a:prstGeom>
        </p:spPr>
        <p:txBody>
          <a:bodyPr>
            <a:normAutofit/>
          </a:bodyPr>
          <a:lstStyle>
            <a:lvl1pPr>
              <a:defRPr sz="3200" b="1">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905000"/>
            <a:ext cx="4040188" cy="639762"/>
          </a:xfrm>
          <a:prstGeom prst="rect">
            <a:avLst/>
          </a:prstGeo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819399"/>
            <a:ext cx="4040188" cy="3306763"/>
          </a:xfrm>
          <a:prstGeom prst="rect">
            <a:avLst/>
          </a:prstGeo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8200" y="1905000"/>
            <a:ext cx="4041775" cy="639762"/>
          </a:xfrm>
          <a:prstGeom prst="rect">
            <a:avLst/>
          </a:prstGeo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819399"/>
            <a:ext cx="4041775" cy="3306763"/>
          </a:xfrm>
          <a:prstGeom prst="rect">
            <a:avLst/>
          </a:prstGeo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CC4F9D2C-ECE3-4997-8559-0B4F198E279C}" type="datetimeFigureOut">
              <a:rPr lang="en-US"/>
              <a:pPr>
                <a:defRPr/>
              </a:pPr>
              <a:t>4/17/2020</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DE8CA93F-880D-4A79-BF0C-4F315B56CB5E}" type="slidenum">
              <a:rPr lang="en-US"/>
              <a:pPr>
                <a:defRPr/>
              </a:pPr>
              <a:t>‹#›</a:t>
            </a:fld>
            <a:endParaRPr lang="en-US"/>
          </a:p>
        </p:txBody>
      </p:sp>
    </p:spTree>
    <p:extLst>
      <p:ext uri="{BB962C8B-B14F-4D97-AF65-F5344CB8AC3E}">
        <p14:creationId xmlns:p14="http://schemas.microsoft.com/office/powerpoint/2010/main" val="3755523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114800" y="609600"/>
            <a:ext cx="4572000" cy="1143000"/>
          </a:xfrm>
          <a:prstGeom prst="rect">
            <a:avLst/>
          </a:prstGeom>
        </p:spPr>
        <p:txBody>
          <a:bodyPr>
            <a:normAutofit/>
          </a:bodyPr>
          <a:lstStyle>
            <a:lvl1pPr>
              <a:defRPr sz="3200" b="1">
                <a:latin typeface="Arial" pitchFamily="34" charset="0"/>
                <a:cs typeface="Arial" pitchFamily="34" charset="0"/>
              </a:defRPr>
            </a:lvl1pPr>
          </a:lstStyle>
          <a:p>
            <a:r>
              <a:rPr lang="en-US" dirty="0" smtClean="0"/>
              <a:t>Click to edit Master title style</a:t>
            </a:r>
            <a:endParaRPr lang="en-US" dirty="0"/>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C4C63CE2-D2E0-4B1A-B7D9-D289B6180C58}" type="datetimeFigureOut">
              <a:rPr lang="en-US"/>
              <a:pPr>
                <a:defRPr/>
              </a:pPr>
              <a:t>4/17/2020</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42D5C9CE-0739-461F-BF18-7736C6A2D75C}" type="slidenum">
              <a:rPr lang="en-US"/>
              <a:pPr>
                <a:defRPr/>
              </a:pPr>
              <a:t>‹#›</a:t>
            </a:fld>
            <a:endParaRPr lang="en-US"/>
          </a:p>
        </p:txBody>
      </p:sp>
    </p:spTree>
    <p:extLst>
      <p:ext uri="{BB962C8B-B14F-4D97-AF65-F5344CB8AC3E}">
        <p14:creationId xmlns:p14="http://schemas.microsoft.com/office/powerpoint/2010/main" val="5043985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4FD21AD9-E321-4B54-BC2A-0C7E2A8FBE80}" type="datetimeFigureOut">
              <a:rPr lang="en-US"/>
              <a:pPr>
                <a:defRPr/>
              </a:pPr>
              <a:t>4/17/2020</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ED938270-9E09-4433-B94C-9E3E8C917C71}" type="slidenum">
              <a:rPr lang="en-US"/>
              <a:pPr>
                <a:defRPr/>
              </a:pPr>
              <a:t>‹#›</a:t>
            </a:fld>
            <a:endParaRPr lang="en-US"/>
          </a:p>
        </p:txBody>
      </p:sp>
    </p:spTree>
    <p:extLst>
      <p:ext uri="{BB962C8B-B14F-4D97-AF65-F5344CB8AC3E}">
        <p14:creationId xmlns:p14="http://schemas.microsoft.com/office/powerpoint/2010/main" val="28563313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1828800"/>
            <a:ext cx="3008313" cy="1162050"/>
          </a:xfrm>
          <a:prstGeom prst="rect">
            <a:avLst/>
          </a:prstGeom>
        </p:spPr>
        <p:txBody>
          <a:bodyPr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209800"/>
            <a:ext cx="5111750" cy="3916363"/>
          </a:xfrm>
          <a:prstGeom prst="rect">
            <a:avLst/>
          </a:prstGeom>
        </p:spPr>
        <p:txBody>
          <a:bodyPr/>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3124200"/>
            <a:ext cx="3008313" cy="3001963"/>
          </a:xfrm>
          <a:prstGeom prst="rect">
            <a:avLst/>
          </a:prstGeo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3710F072-2F73-49FC-8B53-E3B3622670D6}" type="datetimeFigureOut">
              <a:rPr lang="en-US"/>
              <a:pPr>
                <a:defRPr/>
              </a:pPr>
              <a:t>4/17/2020</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666EE30F-46F6-4FFF-AA82-4C01A682CAD7}" type="slidenum">
              <a:rPr lang="en-US"/>
              <a:pPr>
                <a:defRPr/>
              </a:pPr>
              <a:t>‹#›</a:t>
            </a:fld>
            <a:endParaRPr lang="en-US"/>
          </a:p>
        </p:txBody>
      </p:sp>
    </p:spTree>
    <p:extLst>
      <p:ext uri="{BB962C8B-B14F-4D97-AF65-F5344CB8AC3E}">
        <p14:creationId xmlns:p14="http://schemas.microsoft.com/office/powerpoint/2010/main" val="130380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4AA31F1C-8781-4EA0-81CF-E1244115C64F}" type="datetimeFigureOut">
              <a:rPr lang="en-US"/>
              <a:pPr>
                <a:defRPr/>
              </a:pPr>
              <a:t>4/17/2020</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4B1A7AE5-3FC0-45CD-8FE6-136B0A736715}" type="slidenum">
              <a:rPr lang="en-US"/>
              <a:pPr>
                <a:defRPr/>
              </a:pPr>
              <a:t>‹#›</a:t>
            </a:fld>
            <a:endParaRPr lang="en-US"/>
          </a:p>
        </p:txBody>
      </p:sp>
    </p:spTree>
    <p:extLst>
      <p:ext uri="{BB962C8B-B14F-4D97-AF65-F5344CB8AC3E}">
        <p14:creationId xmlns:p14="http://schemas.microsoft.com/office/powerpoint/2010/main" val="1690230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4571990" y="6019800"/>
            <a:ext cx="4572000" cy="609600"/>
          </a:xfrm>
          <a:prstGeom prst="rect">
            <a:avLst/>
          </a:prstGeom>
          <a:solidFill>
            <a:srgbClr val="0069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10886" y="381000"/>
            <a:ext cx="4572000" cy="609600"/>
          </a:xfrm>
          <a:prstGeom prst="rect">
            <a:avLst/>
          </a:prstGeom>
          <a:solidFill>
            <a:srgbClr val="0069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28" name="Picture 2"/>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39738" y="5975350"/>
            <a:ext cx="33877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687" r:id="rId1"/>
    <p:sldLayoutId id="2147484688" r:id="rId2"/>
    <p:sldLayoutId id="2147484689" r:id="rId3"/>
    <p:sldLayoutId id="2147484690" r:id="rId4"/>
    <p:sldLayoutId id="2147484691" r:id="rId5"/>
    <p:sldLayoutId id="2147484692" r:id="rId6"/>
    <p:sldLayoutId id="2147484693" r:id="rId7"/>
    <p:sldLayoutId id="2147484694" r:id="rId8"/>
    <p:sldLayoutId id="2147484695" r:id="rId9"/>
    <p:sldLayoutId id="2147484696" r:id="rId10"/>
    <p:sldLayoutId id="2147484697"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3.xml"/><Relationship Id="rId1" Type="http://schemas.openxmlformats.org/officeDocument/2006/relationships/tags" Target="../tags/tag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4.tmp"/><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6.png"/><Relationship Id="rId4" Type="http://schemas.openxmlformats.org/officeDocument/2006/relationships/hyperlink" Target="http://www.google.com/url?sa=i&amp;rct=j&amp;q=&amp;esrc=s&amp;frm=1&amp;source=images&amp;cd=&amp;cad=rja&amp;docid=-mIZ-n14f1nguM&amp;tbnid=0y-8S3_uw0rSwM:&amp;ved=0CAUQjRw&amp;url=http://ltcadministrator.com/listing/the-80th-street-residence/&amp;ei=7IvVUumsFrHnsASHvILAAQ&amp;bvm=bv.59378465,d.eW0&amp;psig=AFQjCNG0ykIQpeMCzgLN-0_Hi1CqThyZDg&amp;ust=1389813093714214"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collabornation.net/" TargetMode="External"/><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8" Type="http://schemas.openxmlformats.org/officeDocument/2006/relationships/image" Target="../media/image8.tmp"/><Relationship Id="rId3" Type="http://schemas.openxmlformats.org/officeDocument/2006/relationships/hyperlink" Target="https://support.cypherworx.com/solution/articles/4000137266-collabornation-site-redesign" TargetMode="External"/><Relationship Id="rId7" Type="http://schemas.openxmlformats.org/officeDocument/2006/relationships/hyperlink" Target="https://www.youtube.com/watch?v=cX4AXHe5Yak" TargetMode="External"/><Relationship Id="rId2" Type="http://schemas.openxmlformats.org/officeDocument/2006/relationships/slideLayout" Target="../slideLayouts/slideLayout7.xml"/><Relationship Id="rId1" Type="http://schemas.openxmlformats.org/officeDocument/2006/relationships/tags" Target="../tags/tag7.xml"/><Relationship Id="rId6" Type="http://schemas.openxmlformats.org/officeDocument/2006/relationships/hyperlink" Target="https://www.youtube.com/watch?v=cOrfDxQdEY4" TargetMode="External"/><Relationship Id="rId5" Type="http://schemas.openxmlformats.org/officeDocument/2006/relationships/hyperlink" Target="https://www.youtube.com/watch?v=gi5qzVlPK2Q&amp;t=34s" TargetMode="External"/><Relationship Id="rId4" Type="http://schemas.openxmlformats.org/officeDocument/2006/relationships/hyperlink" Target="https://www.screencast.com/t/oaoysdg4e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cypherworx.freshdesk.com/a/solutions/articles/4000151538" TargetMode="External"/><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22388" y="1725613"/>
            <a:ext cx="3001962" cy="300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5"/>
          <p:cNvSpPr txBox="1">
            <a:spLocks noChangeArrowheads="1"/>
          </p:cNvSpPr>
          <p:nvPr/>
        </p:nvSpPr>
        <p:spPr bwMode="auto">
          <a:xfrm>
            <a:off x="4887913" y="2071688"/>
            <a:ext cx="3027362"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altLang="en-US" sz="3600" b="1">
                <a:solidFill>
                  <a:srgbClr val="F47C45"/>
                </a:solidFill>
              </a:rPr>
              <a:t>Administrators</a:t>
            </a:r>
          </a:p>
          <a:p>
            <a:pPr algn="ctr" eaLnBrk="1" hangingPunct="1"/>
            <a:r>
              <a:rPr lang="en-US" altLang="en-US" sz="3600" b="1">
                <a:solidFill>
                  <a:srgbClr val="F47C45"/>
                </a:solidFill>
              </a:rPr>
              <a:t>Users Group</a:t>
            </a:r>
          </a:p>
          <a:p>
            <a:pPr algn="ctr" eaLnBrk="1" hangingPunct="1"/>
            <a:r>
              <a:rPr lang="en-US" altLang="en-US" sz="3600" b="1">
                <a:solidFill>
                  <a:srgbClr val="F47C45"/>
                </a:solidFill>
              </a:rPr>
              <a:t>Meeting</a:t>
            </a:r>
          </a:p>
        </p:txBody>
      </p:sp>
      <p:pic>
        <p:nvPicPr>
          <p:cNvPr id="13316" name="Picture 6"/>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35525" y="3895725"/>
            <a:ext cx="313372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8032670" y="6128657"/>
            <a:ext cx="968535" cy="369332"/>
          </a:xfrm>
          <a:prstGeom prst="rect">
            <a:avLst/>
          </a:prstGeom>
          <a:noFill/>
        </p:spPr>
        <p:txBody>
          <a:bodyPr wrap="none" rtlCol="0">
            <a:spAutoFit/>
          </a:bodyPr>
          <a:lstStyle/>
          <a:p>
            <a:r>
              <a:rPr lang="en-US" b="1" dirty="0" smtClean="0">
                <a:solidFill>
                  <a:schemeClr val="bg1"/>
                </a:solidFill>
              </a:rPr>
              <a:t>4/17/20</a:t>
            </a:r>
            <a:endParaRPr lang="en-US" b="1"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45254" y="291858"/>
            <a:ext cx="3965609" cy="954107"/>
          </a:xfrm>
          <a:prstGeom prst="rect">
            <a:avLst/>
          </a:prstGeom>
          <a:noFill/>
        </p:spPr>
        <p:txBody>
          <a:bodyPr wrap="square" rtlCol="0">
            <a:spAutoFit/>
          </a:bodyPr>
          <a:lstStyle/>
          <a:p>
            <a:r>
              <a:rPr lang="en-US" sz="2800" b="1" dirty="0" smtClean="0">
                <a:solidFill>
                  <a:prstClr val="black"/>
                </a:solidFill>
              </a:rPr>
              <a:t>CATEGORIES MANAGEMENT</a:t>
            </a:r>
            <a:endParaRPr lang="en-US" sz="2800" b="1" dirty="0">
              <a:solidFill>
                <a:prstClr val="black"/>
              </a:solidFill>
            </a:endParaRPr>
          </a:p>
        </p:txBody>
      </p:sp>
      <p:sp>
        <p:nvSpPr>
          <p:cNvPr id="3" name="TextBox 2"/>
          <p:cNvSpPr txBox="1"/>
          <p:nvPr/>
        </p:nvSpPr>
        <p:spPr>
          <a:xfrm>
            <a:off x="3614057" y="1500414"/>
            <a:ext cx="4310743" cy="3416320"/>
          </a:xfrm>
          <a:prstGeom prst="rect">
            <a:avLst/>
          </a:prstGeom>
          <a:noFill/>
        </p:spPr>
        <p:txBody>
          <a:bodyPr wrap="square" rtlCol="0">
            <a:spAutoFit/>
          </a:bodyPr>
          <a:lstStyle/>
          <a:p>
            <a:r>
              <a:rPr lang="en-US" sz="2400" dirty="0"/>
              <a:t>Here you may manage custom categories for your site. For completeness this section also includes categories that are enabled for the site</a:t>
            </a:r>
            <a:r>
              <a:rPr lang="en-US" sz="2400" dirty="0" smtClean="0"/>
              <a:t>.</a:t>
            </a:r>
          </a:p>
          <a:p>
            <a:endParaRPr lang="en-US" sz="2400" dirty="0"/>
          </a:p>
          <a:p>
            <a:r>
              <a:rPr lang="en-US" sz="2400" dirty="0"/>
              <a:t>https://cypherworx.freshdesk.com/a/solutions/articles/4000156305</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0093" y="1500414"/>
            <a:ext cx="2171700" cy="2276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34514576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45254" y="291858"/>
            <a:ext cx="3965609" cy="523220"/>
          </a:xfrm>
          <a:prstGeom prst="rect">
            <a:avLst/>
          </a:prstGeom>
          <a:noFill/>
        </p:spPr>
        <p:txBody>
          <a:bodyPr wrap="square" rtlCol="0">
            <a:spAutoFit/>
          </a:bodyPr>
          <a:lstStyle/>
          <a:p>
            <a:r>
              <a:rPr lang="en-US" sz="2800" b="1" dirty="0" smtClean="0">
                <a:solidFill>
                  <a:prstClr val="black"/>
                </a:solidFill>
              </a:rPr>
              <a:t>CATALOG MANAGEMENT</a:t>
            </a:r>
            <a:endParaRPr lang="en-US" sz="2800" b="1" dirty="0">
              <a:solidFill>
                <a:prstClr val="black"/>
              </a:solidFill>
            </a:endParaRPr>
          </a:p>
        </p:txBody>
      </p:sp>
      <p:sp>
        <p:nvSpPr>
          <p:cNvPr id="3" name="TextBox 2"/>
          <p:cNvSpPr txBox="1"/>
          <p:nvPr/>
        </p:nvSpPr>
        <p:spPr>
          <a:xfrm>
            <a:off x="3401569" y="1500414"/>
            <a:ext cx="4523232" cy="3785652"/>
          </a:xfrm>
          <a:prstGeom prst="rect">
            <a:avLst/>
          </a:prstGeom>
          <a:noFill/>
        </p:spPr>
        <p:txBody>
          <a:bodyPr wrap="square" rtlCol="0">
            <a:spAutoFit/>
          </a:bodyPr>
          <a:lstStyle/>
          <a:p>
            <a:r>
              <a:rPr lang="en-US" sz="2400" dirty="0"/>
              <a:t>To save time and effort, you may provide default states that will be given to all courses displayed below.</a:t>
            </a:r>
            <a:r>
              <a:rPr lang="en-US" sz="2400" dirty="0"/>
              <a:t/>
            </a:r>
            <a:br>
              <a:rPr lang="en-US" sz="2400" dirty="0"/>
            </a:br>
            <a:endParaRPr lang="en-US" sz="2400" dirty="0" smtClean="0"/>
          </a:p>
          <a:p>
            <a:r>
              <a:rPr lang="en-US" sz="2400" dirty="0" smtClean="0"/>
              <a:t>You </a:t>
            </a:r>
            <a:r>
              <a:rPr lang="en-US" sz="2400" dirty="0"/>
              <a:t>may then save different states for specific courses, if necessary</a:t>
            </a:r>
            <a:r>
              <a:rPr lang="en-US" sz="2400" dirty="0" smtClean="0"/>
              <a:t>.</a:t>
            </a:r>
          </a:p>
          <a:p>
            <a:endParaRPr lang="en-US" sz="2400" dirty="0"/>
          </a:p>
          <a:p>
            <a:r>
              <a:rPr lang="en-US" sz="2400" dirty="0"/>
              <a:t>https://cypherworx.freshdesk.com/a/solutions/articles/4000156303</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4914" y="1583741"/>
            <a:ext cx="2257425"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8793516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bwMode="auto">
          <a:xfrm>
            <a:off x="4419600" y="381001"/>
            <a:ext cx="4572000" cy="655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en-US" altLang="en-US" sz="3600" dirty="0" smtClean="0">
                <a:latin typeface="+mn-lt"/>
                <a:cs typeface="Arial" charset="0"/>
              </a:rPr>
              <a:t>Support Hub</a:t>
            </a:r>
          </a:p>
        </p:txBody>
      </p:sp>
      <p:sp>
        <p:nvSpPr>
          <p:cNvPr id="2" name="TextBox 1"/>
          <p:cNvSpPr txBox="1"/>
          <p:nvPr/>
        </p:nvSpPr>
        <p:spPr>
          <a:xfrm>
            <a:off x="287079" y="446566"/>
            <a:ext cx="4051005" cy="461665"/>
          </a:xfrm>
          <a:prstGeom prst="rect">
            <a:avLst/>
          </a:prstGeom>
          <a:noFill/>
        </p:spPr>
        <p:txBody>
          <a:bodyPr wrap="square" rtlCol="0">
            <a:spAutoFit/>
          </a:bodyPr>
          <a:lstStyle/>
          <a:p>
            <a:r>
              <a:rPr lang="en-US" sz="2400" dirty="0" smtClean="0">
                <a:solidFill>
                  <a:schemeClr val="bg1"/>
                </a:solidFill>
              </a:rPr>
              <a:t>SUPPORT.CYPHERWORX.COM</a:t>
            </a:r>
            <a:endParaRPr lang="en-US" sz="2400" dirty="0">
              <a:solidFill>
                <a:schemeClr val="bg1"/>
              </a:solidFill>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778" y="1395838"/>
            <a:ext cx="7186612" cy="40338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4419600" y="359228"/>
            <a:ext cx="4582886" cy="5987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3600" b="1" smtClean="0">
                <a:latin typeface="+mn-lt"/>
                <a:cs typeface="Arial" charset="0"/>
              </a:rPr>
              <a:t>Review Meeting</a:t>
            </a:r>
            <a:endParaRPr lang="en-US" altLang="en-US" sz="3600" b="1" dirty="0" smtClean="0">
              <a:latin typeface="+mn-lt"/>
              <a:cs typeface="Arial" charset="0"/>
            </a:endParaRPr>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4084" y="2072353"/>
            <a:ext cx="7555832" cy="2713293"/>
          </a:xfrm>
          <a:prstGeom prst="rect">
            <a:avLst/>
          </a:prstGeom>
          <a:ln>
            <a:solidFill>
              <a:schemeClr val="bg1">
                <a:lumMod val="50000"/>
              </a:schemeClr>
            </a:solidFill>
          </a:ln>
        </p:spPr>
      </p:pic>
      <p:sp>
        <p:nvSpPr>
          <p:cNvPr id="5" name="Rectangle 4"/>
          <p:cNvSpPr/>
          <p:nvPr/>
        </p:nvSpPr>
        <p:spPr>
          <a:xfrm>
            <a:off x="4942591" y="2332901"/>
            <a:ext cx="956733" cy="54950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txBox="1">
            <a:spLocks/>
          </p:cNvSpPr>
          <p:nvPr/>
        </p:nvSpPr>
        <p:spPr bwMode="auto">
          <a:xfrm>
            <a:off x="381000" y="1600200"/>
            <a:ext cx="8382000" cy="366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defRPr/>
            </a:pPr>
            <a:r>
              <a:rPr lang="en-US" altLang="en-US" sz="2800" dirty="0" smtClean="0"/>
              <a:t>Please feel free to reach out after the webinar if you have more questions.</a:t>
            </a:r>
          </a:p>
          <a:p>
            <a:pPr>
              <a:defRPr/>
            </a:pPr>
            <a:endParaRPr lang="en-US" altLang="en-US" sz="2800" dirty="0" smtClean="0"/>
          </a:p>
          <a:p>
            <a:pPr marL="457200" indent="-457200">
              <a:buFont typeface="Arial" panose="020B0604020202020204" pitchFamily="34" charset="0"/>
              <a:buChar char="•"/>
              <a:defRPr/>
            </a:pPr>
            <a:r>
              <a:rPr lang="en-US" altLang="en-US" sz="2800" dirty="0" smtClean="0"/>
              <a:t>Debbie </a:t>
            </a:r>
            <a:r>
              <a:rPr lang="en-US" altLang="en-US" sz="2800" dirty="0" err="1" smtClean="0"/>
              <a:t>DiBacco</a:t>
            </a:r>
            <a:r>
              <a:rPr lang="en-US" altLang="en-US" sz="2800" dirty="0" smtClean="0"/>
              <a:t> – ddibacco@cypherworx.com</a:t>
            </a:r>
          </a:p>
        </p:txBody>
      </p:sp>
      <p:sp>
        <p:nvSpPr>
          <p:cNvPr id="3" name="Title 1"/>
          <p:cNvSpPr txBox="1">
            <a:spLocks/>
          </p:cNvSpPr>
          <p:nvPr/>
        </p:nvSpPr>
        <p:spPr bwMode="auto">
          <a:xfrm>
            <a:off x="4419600" y="432940"/>
            <a:ext cx="4572000" cy="535894"/>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en-US" altLang="en-US" sz="3600" b="1" dirty="0" smtClean="0">
                <a:latin typeface="+mn-lt"/>
                <a:cs typeface="Arial" charset="0"/>
              </a:rPr>
              <a:t>Contact Info</a:t>
            </a:r>
          </a:p>
        </p:txBody>
      </p:sp>
    </p:spTree>
    <p:custDataLst>
      <p:tags r:id="rId1"/>
    </p:custDataLst>
    <p:extLst>
      <p:ext uri="{BB962C8B-B14F-4D97-AF65-F5344CB8AC3E}">
        <p14:creationId xmlns:p14="http://schemas.microsoft.com/office/powerpoint/2010/main" val="2070426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Title 1"/>
          <p:cNvSpPr txBox="1">
            <a:spLocks/>
          </p:cNvSpPr>
          <p:nvPr/>
        </p:nvSpPr>
        <p:spPr bwMode="auto">
          <a:xfrm>
            <a:off x="4419600" y="381000"/>
            <a:ext cx="4572000" cy="631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r>
              <a:rPr lang="en-US" altLang="en-US" sz="3600" b="1" dirty="0" smtClean="0"/>
              <a:t>Housekeeping</a:t>
            </a:r>
            <a:endParaRPr lang="en-US" altLang="en-US" sz="3600" b="1" dirty="0"/>
          </a:p>
        </p:txBody>
      </p:sp>
      <p:sp>
        <p:nvSpPr>
          <p:cNvPr id="6" name="TextBox 2"/>
          <p:cNvSpPr txBox="1">
            <a:spLocks noChangeArrowheads="1"/>
          </p:cNvSpPr>
          <p:nvPr/>
        </p:nvSpPr>
        <p:spPr bwMode="auto">
          <a:xfrm>
            <a:off x="652272" y="2024033"/>
            <a:ext cx="78394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eaLnBrk="1" hangingPunct="1"/>
            <a:r>
              <a:rPr lang="en-US" altLang="en-US" dirty="0" smtClean="0"/>
              <a:t>Using the Zoom navigation bar, click on Chat to send a question or comment:</a:t>
            </a:r>
            <a:endParaRPr lang="en-US" alt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1418" y="3237903"/>
            <a:ext cx="4401164" cy="485843"/>
          </a:xfrm>
          <a:prstGeom prst="rect">
            <a:avLst/>
          </a:prstGeom>
        </p:spPr>
      </p:pic>
      <p:sp>
        <p:nvSpPr>
          <p:cNvPr id="8" name="Right Arrow 7"/>
          <p:cNvSpPr/>
          <p:nvPr/>
        </p:nvSpPr>
        <p:spPr>
          <a:xfrm rot="16200000">
            <a:off x="5184575" y="4158469"/>
            <a:ext cx="978408" cy="37258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4757050" y="445304"/>
            <a:ext cx="3918858" cy="50175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3600" b="1" dirty="0" smtClean="0">
                <a:latin typeface="+mn-lt"/>
                <a:cs typeface="Arial" charset="0"/>
              </a:rPr>
              <a:t>Today’s Presenter</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485" y="1832823"/>
            <a:ext cx="2470659" cy="2823613"/>
          </a:xfrm>
          <a:prstGeom prst="rect">
            <a:avLst/>
          </a:prstGeom>
          <a:solidFill>
            <a:srgbClr val="B2B2B2"/>
          </a:solidFill>
        </p:spPr>
      </p:pic>
      <p:sp>
        <p:nvSpPr>
          <p:cNvPr id="7" name="TextBox 6"/>
          <p:cNvSpPr txBox="1"/>
          <p:nvPr/>
        </p:nvSpPr>
        <p:spPr>
          <a:xfrm>
            <a:off x="3628571" y="2829132"/>
            <a:ext cx="4579764" cy="830997"/>
          </a:xfrm>
          <a:prstGeom prst="rect">
            <a:avLst/>
          </a:prstGeom>
          <a:noFill/>
        </p:spPr>
        <p:txBody>
          <a:bodyPr wrap="square" rtlCol="0">
            <a:spAutoFit/>
          </a:bodyPr>
          <a:lstStyle/>
          <a:p>
            <a:r>
              <a:rPr lang="en-US" sz="2400" dirty="0" smtClean="0">
                <a:latin typeface="+mn-lt"/>
              </a:rPr>
              <a:t>Debbie </a:t>
            </a:r>
            <a:r>
              <a:rPr lang="en-US" sz="2400" dirty="0" err="1" smtClean="0">
                <a:latin typeface="+mn-lt"/>
              </a:rPr>
              <a:t>DiBacco</a:t>
            </a:r>
            <a:r>
              <a:rPr lang="en-US" sz="2400" dirty="0" smtClean="0">
                <a:latin typeface="+mn-lt"/>
              </a:rPr>
              <a:t>, Client Services </a:t>
            </a:r>
            <a:r>
              <a:rPr lang="en-US" sz="2400" dirty="0"/>
              <a:t>CypherWorx, Inc. </a:t>
            </a:r>
          </a:p>
        </p:txBody>
      </p:sp>
    </p:spTree>
    <p:custDataLst>
      <p:tags r:id="rId1"/>
    </p:custDataLst>
    <p:extLst>
      <p:ext uri="{BB962C8B-B14F-4D97-AF65-F5344CB8AC3E}">
        <p14:creationId xmlns:p14="http://schemas.microsoft.com/office/powerpoint/2010/main" val="633843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descr="data:image/jpeg;base64,/9j/4AAQSkZJRgABAQAAAQABAAD/2wCEAAkGBhMSERQUExQVFBUWGBgXFxgYGBccGxgWGRQYGRgYGBkdHSYeFx4jGRUVHy8gIycpLCwsFx8xNTAqNSYrLCkBCQoKDgwOGA8PGiwlHiIsKSwpKiwpKSksKSwqLCksKSwsLCosLCwpLCwsLCksLCwsLCwsLCwsKSwpLCwsLCkpLP/AABEIAHgAtAMBIgACEQEDEQH/xAAcAAABBQEBAQAAAAAAAAAAAAAAAwQFBgcCAQj/xABMEAACAQIDBQQECQUPBAMAAAABAgMAEQQSIQUGMUFRBxMiYRQycYEjM0JSYnKRobFTY5LB4hUWFyRDZHOCoqOy0dLj8HSzwvElNJP/xAAZAQADAQEBAAAAAAAAAAAAAAAAAwQCAQX/xAAnEQADAAEDBQABBAMAAAAAAAAAAQIRAxIxBBMhQVEyYZGhsSLw8f/aAAwDAQACEQMRAD8At/8ACtqB6Nxj7z43yvb4v767h7Uy2T+LaOpa/e8LX0+L14VnoW7KBqTh+H9WlMI5HcLbQo1/aC1X9mCbuUX3D9qmYxfxa3eMV+N4WNr/ABetTn77/wA1/b/ZrI8Bxwn9I3+Kr2iE6AXPlXHowG+iw/vv/Nf2/wBmgb3fmv7f7NN8Du07ayeEdOdT2F2RFHwUE9TrSa7aGTvZF4jeDE5QYsGZCTaxlCADrcofwp9gcVim1kgij8hOzH/sgffS+M2vBCLyypGPpMB91VvG9q2AQ2WRpT0jUmlqKr8ZN5xyy3ivaz9+06V/iMFOw6spA/GkTvzjz/IRJ9Z1/wBVbXT2zPcRo1FZyN9Mb/Nh/XT/AFV4d9sdyXDt7HT/AFVpdLb+fuYrWlGj3rlyeQB9pt+o1n8W/wDjR6+DzD82QfwY08h7U4BpNFPCfpRm1crptSfQTrw/+FpnxMy8Ig3sf9mozEbzul80BFvpfs0ps/fbBTfF4iO55E5T99S7KjjUBgfYRS8bfyQzO7hmZSdttiR6Jw0+P/2q8Hbf/NP7/wD2qmtv9k+GmzNFeFz09W/mOVZft7cvFYP4yMlOTrqvvI4e+mStNmW6ReP4bf5p/f8A+1XLdt9rfxP+/wD9qsyiQk2FKYjCEDQjiPspvZkxvZskPaVdQ5w5AKZ7h787W9SnEPaGrBT3Vs3C7+dvm1StlSP6PHaxHdmwPUGnS8AWUE35cta72YOdxlubfs/kR/8Ap+xXtVEwqbnWvKOzHwO4ysB7OhHH0f8A8aWweIb+Li91ysfK+ZudIKvjT/pz/hqT3Y2Y874WJb2sxboBma5++m5x5MYFd29mSYloMsd7SMWe1ggBH49K1zZ2yEiGmrdTSezNmxYODIpyogJZjz6sTWc7ydoMuLZocGRHCo+EmY2AHW/yR05mp/8APWeFwOwo55LlvL2gYXBghnDycAim5v59Ko21N9sfMLu6YCE8C2shHkvrH22FUwbYSAn0YEudGnkF2P8ARr8gHrxqPMLO12a7txzEk/1jyqzS6WUT3rslMZtHDZiSsmLf58rFVJ+qNaTG9Uy6RCOEfQQX+03NIR7uzN6qhj0DLm+zjXEmxJ19eNk+sCP1VUpjhiHVMJttzv68jt7TSa4xutIMmUkHlTpMA9gSMoPDNpf2XpimUKdU/Z0Mc/X7hQ07HjRLg3SxZSAeB5H2GuBTYSJ9Rv2KxzMOBI9hNP4948SosJmI6NZh99RwrljTKmWvKJ41KT8MfybYRz8Nho2+lGSjfdp91S+yNvNF/wDUxjRt+RxHqnyD6D7aqrGkXqS9KWehp6tLk2HZXam0bLHj4u5J4SLqjeYIuD7jV8gxMWIjurJJGw5EEEedfNmz9tyQgoLPG3rRPqh93yT5ip7d/azwsZcAzKRq+Gc5rjqh+UPvFedq9KvXgvjW+l03u7LwAZcIDfiY/wDT/lWfrs3Xx3uDqPMcjW07n76xY+O6+GRfXQnUeY8r1Fb/AG6IkRp4R8IurKPlAcfeONIi3D22MqU1mSoRMgRNSDlIB6C9LxS2A1zedRsU6dytxdrMPv4UJiNNBYdKrEkt6TRUG2IPWiuAIRjxxf8ATn/DWr9n+xO4wcRYDOwzE8wGNwKznd3CCTF4RDwaKx9lta1Le7aowuClkGhC5V+sRYVNrZbUr2O0/GWzPu0Ted8XiPQYWyxrfvW5WGrE24hQOHM1Qtq7RVgIoQUgTgDxducj9WP3Uuk5TCO59fEuQTz7tCLi/m17+yoavS0dOZSI9W2z2ncWHLHKTlQeJ2PTiSevQDzrnZ0yK95EDjKQAb2uRodOlL4GSKMhpT3wXURLcKzcs7GwC34jWm0xUoncFsyMN3zqSCO9tzEI0RR9OQgAdAxqBkxE8juRnW7eopbKvRbXqZG9ozIW8XrStpZTOBaFbfMj8P2U3G1JJRGkAYkKSwCjM0rE55GbkLaeykTlPLQ6trWEx1ulsgGDFYsqJDAoCIeHeEE5z1ygVXWkLnM5LMdSTxJ61ct0Md+50j+kyRiOVbPCLux6NYCw4mut593DhSk+DCtBMfg3AuUZuC6+r5HyrU6m3Ue73wYcZhY9chgdhH9z3SRgjOyy+LhDEOLkciwNgOJvUZPLFCAIxluLh2UNM4+dlPhiXoDran239p+jsuFAzmMB5mJvnxLC4zfOCE8OFxVZaQsSzEsxNyTzP/OXKmaEVb3N+BPUakwklySRBljdrlwgubgZk6HTip4GnmA2IqMjN8IwClk5d4/xUZ68CW6CjYeGyYfHSNoRh9B5lvDf220HkajF2niNGBPyje1rs4sx8zbS/KtW6bcy+DmmpSVWuSMnJzNmILZmzEcCbm5Hle9vKm7GnEeHZyQOXEngB59KbScSL3867n0dS8nBNdRylSGUkEG4I4g9QeRrmissavBZsPtNr+mYf4OeKxmC6CRTp3gA4XOjL53rcN194ExuGSZdLizDo3AivnjYW0O5mVuK8GHIqdGFaB2XYpsPtGfCX8DZyo6ZfED+iah6rSTnPwp0b84Ot/tjej4gsvqSeIW5NzFV6CbTU1qfaTgc+CZraxlWHsvY1jsmItS9Gt0G7WGdYiazGxNFeJLcXtaimGSy7lyD0/Bf0R/wmrj2vqTs1rflI7+y5vVB2DP3WJwkltFQ/rvWvbe2cuLwkkfz0uvttcffU1vbqTTGT5lowGVwsGCYjMq57jqRKSR+Fc7w7UjnkDRoEAFjpal4MITDNhmBEsLGRF5kW+FX3WvUFXqzhkN5TPaKKKaKO4IS7Ko4swUe0kCrdvJiVwU64SAeCLKZz8qVzqQx5qByqoRsQQRoQQR7Qbg/bapjau0FxUhmc5JWAD6EqzAWzDpccqXUt0s8G5pJP6dbWxGGeNO5WTvSxMrudGB4AC9XrcHGr6Esc+qmcCEHmVUsbeQtWeRpENWZn8lFvtJ4U7XbsnexPoBD8Wg9VQeIHmeZNcvR3ztRydZRW6hnicQZJJJG1Lu7H3sa5AvoNSeXX2U8k2fdiYypQkkXYAgE3sQTpa9LwYuPDWZLSzfJP8nGev0259KqVKYSXJFUO9Rt8E1ioFwuCaOTWS6yTJe+ZzpBC3uDORVZxODl7wd8cpsG4jQHUZQDYAV7BiS4kWQs2ZhKzc8631PuPCuGxyXzP8L9EeFT5MeJHkKlmXLeeWXbppLHCJnEbKHoYa4jD5pnJ9bu/VhUjq5NwPfVbOx57A909iQBpxuLi3UW1vwqWm3kWURCYEjMXmy/LIFkC/NVV0ApOXetmE2gR5LKGAvliFvg1HAXAtfnS1vQ7EMi12RMeEba2tpxvwt191KbY2ScOyIzAyFQzqNchPBD5241KQ72kSQM2bLEtsvVtfEx5gmxt0FQGJnLsWbVmJZieJY6k/bWpdN+QanHgmNr7ZjmSJEjCsgsSABytVu3MP8A877IiD7RCt/vqk7u4NXlzSaRxjO58hwHvNhWg9kuy3mxM2OcEA5gvmWOv2ACk67U6bX6f2a08us/74L5vu1sBiL/ADPvuKwqXl9lbB2obTEeD7u/ikIFvIamsbMt6i0FiSnU5FowbaUVxCSRRVIoksIbyYc/mm/XWndme3e9wkcbnxpmAvzUNp76y/Cnx4f+if8AXS2w9oND6I6GxEr+8XNx770rUjejUVtZb+0vc6QSDH4b4xLM4A1uvyh104is6xuDWdWngXL+VhGpQ82TmU/Ct53a3kjxsRZdCCVdTyI/EVU97+zIs/pGBbupRqVGgJ6g8vYdDXNDX2vbZ3U01XlGMivan9oQRu5SdPQ8QNC2UmKQ8yV4xnzFxUdjdiyxeuvhPB1N1I6hhpXpzqJkVabRKx4BO5RmiGUwO7OPWEgYhfvyi3nTPZ2zQ8DSEOWV1WykDQqTfUeVeRbXZDCQgHdIUINysikkkMOhvauo9ooEdO6GRnDgZz4SBbKDbUUJUZpz7Oodng4fvbM9iytlPxfDKWHMG518q7fZyhMMbm82bN5ZWA8P20nhNpd2pyoM5VkLX0Kt1W2pFdHaN1gXKPgL219a5B16cBT0rJqqPY5OzI2kmiTMHj7zLexDBNTyuDYE02kwSjDxygOc4ck3FlytYaWvrpXWJ2rdpXRAjSlrm5OUP6wX203kxymKOMx/FhwrZj8s31FuVZbvwdlQ2LS7IPcpKjFtAZVHFASbN5qbceR40jiNmovfMSSkbqgAIuzML8eFgBSY2s6NE6eFo1CfWAJNmHMG5BFejbZzzFo1dJjmaO5ABHqlTyIpT3lEqA2bgYp54oxnXPfNqDYgXGU28udNnVI5bMjFbeqxF762NxSuE2qsU0ciRDwX0LXzEi3iNvPpTSUiRgEQi+gUEsSb3/4Kz5z+gzxg5xToW8ClV00JufPWlMBs95nyoL9TwCjmWPIU/GwBGA2Kk7kHgijNK3sUGy+81ZthbpYjHgLFH6JhAddSWk82Omc25aAVmtRSjSjJHbK2OcY64PC3MYbNNKeDsNL6cEGthzvW5bI2ZHhMOkS6JGupP2ljSewd3ocHEI4lAAtdubHqTVB7Qt/lfNhYDztI97X+iP115mpqPWrC4LIhQsvkg9+dtjF4liD4E8Ke7ifearkUHEH/AJektRryrp5SKplKVgS/Pk9kBvpXlImWig6bonZ3ggVIjPhBVfEdAaI+zrBDKBGfASV8TaE8as9Fed3K+lO1fCA2fuXhoGDRBkIYtox4njfrU8BRRWW2+TuMEZtndvD4pcs0av0NtR7DxqiY3sunhJbBT+E/ybk2PlrdTWnUVuNWp4ZxwmYpitjSx39KwbA/lIdPfl9X76jn2Vh24SBT0kRlP2rcVvbIDxANR2K3cw0nrwofdb8KqjrMciL0MmGybtsfizG/1ZE/WRSDbu4kfyLn2AH8DWu4rsxwTm4VkP0WNMZOyiMepiJ1/rGrp6+cc/wQV0OXx+zRlTbDxP5CX9E1x+4GKPDDy/omtQPZZJyxk36RoXsoY+vjJz7GNcrrV9/s3PSY9P8Agy87rYrnEE+u6L+Jrg7AC/G4nDx+QYufsUGtaj7HsJ8uSaT2ualcF2abPi4QBvrEmk11kj56YxvBYDC3skeJxjcgqlE+25JHuqz7M3K2jNokceBiPS2e3m3rVrmE2ZFELRxon1VApzU19W3wh60V7KZu/wBl+FgIeUd/LxLPci/sP66uKIALAWHlXVFS1dX+Q1Sp4G2PwCzIUYsFPHKSCfeKrg7LsBe/dm/1m/zq2UUKmuDrWSq/wZ4H8mf0mrn+DDAfkz+k3+dWqSUKLsQB1JAH315FMrcCD7CDXe5X05tRVT2XYD8mf0mr2rbRRvr6G1BUVvRtNsPhZJUALLa1+GrAfrqVprtLZyTxtHILo1ri5HA3Go4aisrGfJ1lex+8s0UULhO9zElxlKnIACSoPQfbajaG95EDzRZXUSRqpFzdWtfTrU5FsaNcnrEx3ylmJIuLHjx0pv8AvWw+RkCWVnEhAJHjB4+VM3R8M4oZ7O3m7zEYhCMscSK12BB1ve9/ZSGz962lw2IcBRNESAt9NfiyfaKmJdgQs0jlTeQKr6nUKbgVy27kBeR8ljIoR7EgFQbjThyGtGY+BiiJwG+BcKGUI6o7TJ8pSi5tPIjn5042LtPETQLiGyKrKzBADcAA5fFfjprUkdhw96JcgzhO7v1ToevvrjB7uwxLlQMF8XhzNlGbjYXsK46n0gSZXoN7JjgWxFlLeGwysALmx1+VUts/a8vpRw8mU/BiVWUEaZrEMKWXdWAQmGzGM28JdjaxuLG+nupzgdjRxOzoDmewLEljYcBc8B5UOp84QJMjdqbzdxikiYDu2U3f5r65R77VHSb4ynDNKECsMR3NiCbLmABIGpNiDbzqw4vYMMjFnXMSVJ15obrp5Gkpt2IGDgqbPIJTZmB7wWswN9OA4V1OPaBpkdj96GgkwyuLxyX7xyCoS5AQkHgCb8aZHfh+6mfuxmWZYox1DeqzeXE1Yp93oXUq6lwyhDmJN1DZgLnzJpN92cOwlBS/elS+p1KjwkfNI8qN0fDmKGEm2poZ+5kyvmiaRWAIsUtcEdNdDTHYW9GJxMcpRY2yxBgdQBLx7sjnpz86sEW70KszWJZlyEszE5egJOnurzZ+7cEDZo1KkoEPiNio4XHAnzo3Rjg7isiG7G2nxUfeFcq6C3POPX919KSh2rNPiJo4iqLCVUlhcsxFzz0AqV2dsyOBMkYstybEk6k3OppGTYcRkaSzK7ABirMtwOFwDY1nM5Z3DI7F7zZMZFB4cjAq7X1EhF1X3gGmI3qlOOOHAQgSBMut+7yFme/DQ20qcn3bgdSrJxcSE3N844G/GuTuzAZO8ynPnEmbMb5wuW/2GxHOtKo+GcUR2y9pNipJ4pLZEkKgBW4KQQS/C/lU1s3ZEcGbuwRm1OpP/quMFsSOJ2dMwLkswzMVzHict7CpCsU/htL6FFFFZOhRRRQAUUUUAFFFFABRRRQAUUUUAFFFFABRRRQAUUUUAFFFFABRRRQAUUUUAFFFFAH/2Q==">
            <a:hlinkClick r:id="rId4"/>
          </p:cNvPr>
          <p:cNvSpPr>
            <a:spLocks noChangeAspect="1" noChangeArrowheads="1"/>
          </p:cNvSpPr>
          <p:nvPr/>
        </p:nvSpPr>
        <p:spPr bwMode="auto">
          <a:xfrm>
            <a:off x="22225" y="-685800"/>
            <a:ext cx="21431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
        <p:nvSpPr>
          <p:cNvPr id="18435" name="AutoShape 4" descr="data:image/jpeg;base64,/9j/4AAQSkZJRgABAQAAAQABAAD/2wCEAAkGBhMSERQUExQVFBUWGBgXFxgYGBccGxgWGRQYGRgYGBkdHSYeFx4jGRUVHy8gIycpLCwsFx8xNTAqNSYrLCkBCQoKDgwOGA8PGiwlHiIsKSwpKiwpKSksKSwqLCksKSwsLCosLCwpLCwsLCksLCwsLCwsLCwsKSwpLCwsLCkpLP/AABEIAHgAtAMBIgACEQEDEQH/xAAcAAABBQEBAQAAAAAAAAAAAAAAAwQFBgcCAQj/xABMEAACAQIDBQQECQUPBAMAAAABAgMAEQQSIQUGMUFRBxMiYRQycYEjM0JSYnKRobFTY5LB4hUWFyRDZHOCoqOy0dLj8HSzwvElNJP/xAAZAQADAQEBAAAAAAAAAAAAAAAAAwQCAQX/xAAnEQADAAEDBQABBAMAAAAAAAAAAQIRAxIxBBMhQVEyYZGhsSLw8f/aAAwDAQACEQMRAD8At/8ACtqB6Nxj7z43yvb4v767h7Uy2T+LaOpa/e8LX0+L14VnoW7KBqTh+H9WlMI5HcLbQo1/aC1X9mCbuUX3D9qmYxfxa3eMV+N4WNr/ABetTn77/wA1/b/ZrI8Bxwn9I3+Kr2iE6AXPlXHowG+iw/vv/Nf2/wBmgb3fmv7f7NN8Du07ayeEdOdT2F2RFHwUE9TrSa7aGTvZF4jeDE5QYsGZCTaxlCADrcofwp9gcVim1kgij8hOzH/sgffS+M2vBCLyypGPpMB91VvG9q2AQ2WRpT0jUmlqKr8ZN5xyy3ivaz9+06V/iMFOw6spA/GkTvzjz/IRJ9Z1/wBVbXT2zPcRo1FZyN9Mb/Nh/XT/AFV4d9sdyXDt7HT/AFVpdLb+fuYrWlGj3rlyeQB9pt+o1n8W/wDjR6+DzD82QfwY08h7U4BpNFPCfpRm1crptSfQTrw/+FpnxMy8Ig3sf9mozEbzul80BFvpfs0ps/fbBTfF4iO55E5T99S7KjjUBgfYRS8bfyQzO7hmZSdttiR6Jw0+P/2q8Hbf/NP7/wD2qmtv9k+GmzNFeFz09W/mOVZft7cvFYP4yMlOTrqvvI4e+mStNmW6ReP4bf5p/f8A+1XLdt9rfxP+/wD9qsyiQk2FKYjCEDQjiPspvZkxvZskPaVdQ5w5AKZ7h787W9SnEPaGrBT3Vs3C7+dvm1StlSP6PHaxHdmwPUGnS8AWUE35cta72YOdxlubfs/kR/8Ap+xXtVEwqbnWvKOzHwO4ysB7OhHH0f8A8aWweIb+Li91ysfK+ZudIKvjT/pz/hqT3Y2Y874WJb2sxboBma5++m5x5MYFd29mSYloMsd7SMWe1ggBH49K1zZ2yEiGmrdTSezNmxYODIpyogJZjz6sTWc7ydoMuLZocGRHCo+EmY2AHW/yR05mp/8APWeFwOwo55LlvL2gYXBghnDycAim5v59Ko21N9sfMLu6YCE8C2shHkvrH22FUwbYSAn0YEudGnkF2P8ARr8gHrxqPMLO12a7txzEk/1jyqzS6WUT3rslMZtHDZiSsmLf58rFVJ+qNaTG9Uy6RCOEfQQX+03NIR7uzN6qhj0DLm+zjXEmxJ19eNk+sCP1VUpjhiHVMJttzv68jt7TSa4xutIMmUkHlTpMA9gSMoPDNpf2XpimUKdU/Z0Mc/X7hQ07HjRLg3SxZSAeB5H2GuBTYSJ9Rv2KxzMOBI9hNP4948SosJmI6NZh99RwrljTKmWvKJ41KT8MfybYRz8Nho2+lGSjfdp91S+yNvNF/wDUxjRt+RxHqnyD6D7aqrGkXqS9KWehp6tLk2HZXam0bLHj4u5J4SLqjeYIuD7jV8gxMWIjurJJGw5EEEedfNmz9tyQgoLPG3rRPqh93yT5ip7d/azwsZcAzKRq+Gc5rjqh+UPvFedq9KvXgvjW+l03u7LwAZcIDfiY/wDT/lWfrs3Xx3uDqPMcjW07n76xY+O6+GRfXQnUeY8r1Fb/AG6IkRp4R8IurKPlAcfeONIi3D22MqU1mSoRMgRNSDlIB6C9LxS2A1zedRsU6dytxdrMPv4UJiNNBYdKrEkt6TRUG2IPWiuAIRjxxf8ATn/DWr9n+xO4wcRYDOwzE8wGNwKznd3CCTF4RDwaKx9lta1Le7aowuClkGhC5V+sRYVNrZbUr2O0/GWzPu0Ted8XiPQYWyxrfvW5WGrE24hQOHM1Qtq7RVgIoQUgTgDxducj9WP3Uuk5TCO59fEuQTz7tCLi/m17+yoavS0dOZSI9W2z2ncWHLHKTlQeJ2PTiSevQDzrnZ0yK95EDjKQAb2uRodOlL4GSKMhpT3wXURLcKzcs7GwC34jWm0xUoncFsyMN3zqSCO9tzEI0RR9OQgAdAxqBkxE8juRnW7eopbKvRbXqZG9ozIW8XrStpZTOBaFbfMj8P2U3G1JJRGkAYkKSwCjM0rE55GbkLaeykTlPLQ6trWEx1ulsgGDFYsqJDAoCIeHeEE5z1ygVXWkLnM5LMdSTxJ61ct0Md+50j+kyRiOVbPCLux6NYCw4mut593DhSk+DCtBMfg3AuUZuC6+r5HyrU6m3Ue73wYcZhY9chgdhH9z3SRgjOyy+LhDEOLkciwNgOJvUZPLFCAIxluLh2UNM4+dlPhiXoDran239p+jsuFAzmMB5mJvnxLC4zfOCE8OFxVZaQsSzEsxNyTzP/OXKmaEVb3N+BPUakwklySRBljdrlwgubgZk6HTip4GnmA2IqMjN8IwClk5d4/xUZ68CW6CjYeGyYfHSNoRh9B5lvDf220HkajF2niNGBPyje1rs4sx8zbS/KtW6bcy+DmmpSVWuSMnJzNmILZmzEcCbm5Hle9vKm7GnEeHZyQOXEngB59KbScSL3867n0dS8nBNdRylSGUkEG4I4g9QeRrmissavBZsPtNr+mYf4OeKxmC6CRTp3gA4XOjL53rcN194ExuGSZdLizDo3AivnjYW0O5mVuK8GHIqdGFaB2XYpsPtGfCX8DZyo6ZfED+iah6rSTnPwp0b84Ot/tjej4gsvqSeIW5NzFV6CbTU1qfaTgc+CZraxlWHsvY1jsmItS9Gt0G7WGdYiazGxNFeJLcXtaimGSy7lyD0/Bf0R/wmrj2vqTs1rflI7+y5vVB2DP3WJwkltFQ/rvWvbe2cuLwkkfz0uvttcffU1vbqTTGT5lowGVwsGCYjMq57jqRKSR+Fc7w7UjnkDRoEAFjpal4MITDNhmBEsLGRF5kW+FX3WvUFXqzhkN5TPaKKKaKO4IS7Ko4swUe0kCrdvJiVwU64SAeCLKZz8qVzqQx5qByqoRsQQRoQQR7Qbg/bapjau0FxUhmc5JWAD6EqzAWzDpccqXUt0s8G5pJP6dbWxGGeNO5WTvSxMrudGB4AC9XrcHGr6Esc+qmcCEHmVUsbeQtWeRpENWZn8lFvtJ4U7XbsnexPoBD8Wg9VQeIHmeZNcvR3ztRydZRW6hnicQZJJJG1Lu7H3sa5AvoNSeXX2U8k2fdiYypQkkXYAgE3sQTpa9LwYuPDWZLSzfJP8nGev0259KqVKYSXJFUO9Rt8E1ioFwuCaOTWS6yTJe+ZzpBC3uDORVZxODl7wd8cpsG4jQHUZQDYAV7BiS4kWQs2ZhKzc8631PuPCuGxyXzP8L9EeFT5MeJHkKlmXLeeWXbppLHCJnEbKHoYa4jD5pnJ9bu/VhUjq5NwPfVbOx57A909iQBpxuLi3UW1vwqWm3kWURCYEjMXmy/LIFkC/NVV0ApOXetmE2gR5LKGAvliFvg1HAXAtfnS1vQ7EMi12RMeEba2tpxvwt191KbY2ScOyIzAyFQzqNchPBD5241KQ72kSQM2bLEtsvVtfEx5gmxt0FQGJnLsWbVmJZieJY6k/bWpdN+QanHgmNr7ZjmSJEjCsgsSABytVu3MP8A877IiD7RCt/vqk7u4NXlzSaRxjO58hwHvNhWg9kuy3mxM2OcEA5gvmWOv2ACk67U6bX6f2a08us/74L5vu1sBiL/ADPvuKwqXl9lbB2obTEeD7u/ikIFvIamsbMt6i0FiSnU5FowbaUVxCSRRVIoksIbyYc/mm/XWndme3e9wkcbnxpmAvzUNp76y/Cnx4f+if8AXS2w9oND6I6GxEr+8XNx770rUjejUVtZb+0vc6QSDH4b4xLM4A1uvyh104is6xuDWdWngXL+VhGpQ82TmU/Ct53a3kjxsRZdCCVdTyI/EVU97+zIs/pGBbupRqVGgJ6g8vYdDXNDX2vbZ3U01XlGMivan9oQRu5SdPQ8QNC2UmKQ8yV4xnzFxUdjdiyxeuvhPB1N1I6hhpXpzqJkVabRKx4BO5RmiGUwO7OPWEgYhfvyi3nTPZ2zQ8DSEOWV1WykDQqTfUeVeRbXZDCQgHdIUINysikkkMOhvauo9ooEdO6GRnDgZz4SBbKDbUUJUZpz7Oodng4fvbM9iytlPxfDKWHMG518q7fZyhMMbm82bN5ZWA8P20nhNpd2pyoM5VkLX0Kt1W2pFdHaN1gXKPgL219a5B16cBT0rJqqPY5OzI2kmiTMHj7zLexDBNTyuDYE02kwSjDxygOc4ck3FlytYaWvrpXWJ2rdpXRAjSlrm5OUP6wX203kxymKOMx/FhwrZj8s31FuVZbvwdlQ2LS7IPcpKjFtAZVHFASbN5qbceR40jiNmovfMSSkbqgAIuzML8eFgBSY2s6NE6eFo1CfWAJNmHMG5BFejbZzzFo1dJjmaO5ABHqlTyIpT3lEqA2bgYp54oxnXPfNqDYgXGU28udNnVI5bMjFbeqxF762NxSuE2qsU0ciRDwX0LXzEi3iNvPpTSUiRgEQi+gUEsSb3/4Kz5z+gzxg5xToW8ClV00JufPWlMBs95nyoL9TwCjmWPIU/GwBGA2Kk7kHgijNK3sUGy+81ZthbpYjHgLFH6JhAddSWk82Omc25aAVmtRSjSjJHbK2OcY64PC3MYbNNKeDsNL6cEGthzvW5bI2ZHhMOkS6JGupP2ljSewd3ocHEI4lAAtdubHqTVB7Qt/lfNhYDztI97X+iP115mpqPWrC4LIhQsvkg9+dtjF4liD4E8Ke7ifearkUHEH/AJektRryrp5SKplKVgS/Pk9kBvpXlImWig6bonZ3ggVIjPhBVfEdAaI+zrBDKBGfASV8TaE8as9Fed3K+lO1fCA2fuXhoGDRBkIYtox4njfrU8BRRWW2+TuMEZtndvD4pcs0av0NtR7DxqiY3sunhJbBT+E/ybk2PlrdTWnUVuNWp4ZxwmYpitjSx39KwbA/lIdPfl9X76jn2Vh24SBT0kRlP2rcVvbIDxANR2K3cw0nrwofdb8KqjrMciL0MmGybtsfizG/1ZE/WRSDbu4kfyLn2AH8DWu4rsxwTm4VkP0WNMZOyiMepiJ1/rGrp6+cc/wQV0OXx+zRlTbDxP5CX9E1x+4GKPDDy/omtQPZZJyxk36RoXsoY+vjJz7GNcrrV9/s3PSY9P8Agy87rYrnEE+u6L+Jrg7AC/G4nDx+QYufsUGtaj7HsJ8uSaT2ualcF2abPi4QBvrEmk11kj56YxvBYDC3skeJxjcgqlE+25JHuqz7M3K2jNokceBiPS2e3m3rVrmE2ZFELRxon1VApzU19W3wh60V7KZu/wBl+FgIeUd/LxLPci/sP66uKIALAWHlXVFS1dX+Q1Sp4G2PwCzIUYsFPHKSCfeKrg7LsBe/dm/1m/zq2UUKmuDrWSq/wZ4H8mf0mrn+DDAfkz+k3+dWqSUKLsQB1JAH315FMrcCD7CDXe5X05tRVT2XYD8mf0mr2rbRRvr6G1BUVvRtNsPhZJUALLa1+GrAfrqVprtLZyTxtHILo1ri5HA3Go4aisrGfJ1lex+8s0UULhO9zElxlKnIACSoPQfbajaG95EDzRZXUSRqpFzdWtfTrU5FsaNcnrEx3ylmJIuLHjx0pv8AvWw+RkCWVnEhAJHjB4+VM3R8M4oZ7O3m7zEYhCMscSK12BB1ve9/ZSGz962lw2IcBRNESAt9NfiyfaKmJdgQs0jlTeQKr6nUKbgVy27kBeR8ljIoR7EgFQbjThyGtGY+BiiJwG+BcKGUI6o7TJ8pSi5tPIjn5042LtPETQLiGyKrKzBADcAA5fFfjprUkdhw96JcgzhO7v1ToevvrjB7uwxLlQMF8XhzNlGbjYXsK46n0gSZXoN7JjgWxFlLeGwysALmx1+VUts/a8vpRw8mU/BiVWUEaZrEMKWXdWAQmGzGM28JdjaxuLG+nupzgdjRxOzoDmewLEljYcBc8B5UOp84QJMjdqbzdxikiYDu2U3f5r65R77VHSb4ynDNKECsMR3NiCbLmABIGpNiDbzqw4vYMMjFnXMSVJ15obrp5Gkpt2IGDgqbPIJTZmB7wWswN9OA4V1OPaBpkdj96GgkwyuLxyX7xyCoS5AQkHgCb8aZHfh+6mfuxmWZYox1DeqzeXE1Yp93oXUq6lwyhDmJN1DZgLnzJpN92cOwlBS/elS+p1KjwkfNI8qN0fDmKGEm2poZ+5kyvmiaRWAIsUtcEdNdDTHYW9GJxMcpRY2yxBgdQBLx7sjnpz86sEW70KszWJZlyEszE5egJOnurzZ+7cEDZo1KkoEPiNio4XHAnzo3Rjg7isiG7G2nxUfeFcq6C3POPX919KSh2rNPiJo4iqLCVUlhcsxFzz0AqV2dsyOBMkYstybEk6k3OppGTYcRkaSzK7ABirMtwOFwDY1nM5Z3DI7F7zZMZFB4cjAq7X1EhF1X3gGmI3qlOOOHAQgSBMut+7yFme/DQ20qcn3bgdSrJxcSE3N844G/GuTuzAZO8ynPnEmbMb5wuW/2GxHOtKo+GcUR2y9pNipJ4pLZEkKgBW4KQQS/C/lU1s3ZEcGbuwRm1OpP/quMFsSOJ2dMwLkswzMVzHict7CpCsU/htL6FFFFZOhRRRQAUUUUAFFFFABRRRQAUUUUAFFFFABRRRQAUUUUAFFFFABRRRQAUUUUAFFFFAH/2Q==">
            <a:hlinkClick r:id="rId4"/>
          </p:cNvPr>
          <p:cNvSpPr>
            <a:spLocks noChangeAspect="1" noChangeArrowheads="1"/>
          </p:cNvSpPr>
          <p:nvPr/>
        </p:nvSpPr>
        <p:spPr bwMode="auto">
          <a:xfrm>
            <a:off x="22225" y="-685800"/>
            <a:ext cx="21431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
        <p:nvSpPr>
          <p:cNvPr id="18437" name="Rectangle 1"/>
          <p:cNvSpPr>
            <a:spLocks noChangeArrowheads="1"/>
          </p:cNvSpPr>
          <p:nvPr/>
        </p:nvSpPr>
        <p:spPr bwMode="auto">
          <a:xfrm>
            <a:off x="4953000" y="6034088"/>
            <a:ext cx="42672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altLang="en-US" sz="1200">
                <a:solidFill>
                  <a:srgbClr val="0069AA"/>
                </a:solidFill>
              </a:rPr>
              <a:t>http://en.wikipedia.org/wiki/Firefighting_in_the_United_States</a:t>
            </a:r>
          </a:p>
        </p:txBody>
      </p:sp>
      <p:sp>
        <p:nvSpPr>
          <p:cNvPr id="18438" name="Title 1"/>
          <p:cNvSpPr txBox="1">
            <a:spLocks/>
          </p:cNvSpPr>
          <p:nvPr/>
        </p:nvSpPr>
        <p:spPr bwMode="auto">
          <a:xfrm>
            <a:off x="4452258" y="391888"/>
            <a:ext cx="4572000" cy="576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r>
              <a:rPr lang="en-US" altLang="en-US" sz="3600" b="1" dirty="0"/>
              <a:t>Agenda</a:t>
            </a:r>
          </a:p>
        </p:txBody>
      </p:sp>
      <p:grpSp>
        <p:nvGrpSpPr>
          <p:cNvPr id="3" name="Group 2"/>
          <p:cNvGrpSpPr/>
          <p:nvPr/>
        </p:nvGrpSpPr>
        <p:grpSpPr>
          <a:xfrm>
            <a:off x="5726906" y="1560513"/>
            <a:ext cx="2719388" cy="3705225"/>
            <a:chOff x="5486400" y="1609725"/>
            <a:chExt cx="2719388" cy="3705225"/>
          </a:xfrm>
        </p:grpSpPr>
        <p:sp>
          <p:nvSpPr>
            <p:cNvPr id="2" name="Rounded Rectangle 1"/>
            <p:cNvSpPr/>
            <p:nvPr/>
          </p:nvSpPr>
          <p:spPr>
            <a:xfrm>
              <a:off x="5486400" y="1609725"/>
              <a:ext cx="2719388" cy="37052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6450013" y="2419350"/>
              <a:ext cx="1073150" cy="115888"/>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6450013" y="2925763"/>
              <a:ext cx="1073150" cy="115887"/>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Rectangle 15"/>
            <p:cNvSpPr/>
            <p:nvPr/>
          </p:nvSpPr>
          <p:spPr>
            <a:xfrm>
              <a:off x="6450013" y="3425825"/>
              <a:ext cx="1073150" cy="115888"/>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ectangle 16"/>
            <p:cNvSpPr/>
            <p:nvPr/>
          </p:nvSpPr>
          <p:spPr>
            <a:xfrm>
              <a:off x="6450013" y="3938588"/>
              <a:ext cx="1073150" cy="115887"/>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8444" name="Picture 7"/>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57850" y="2066925"/>
              <a:ext cx="5778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 name="Content Placeholder 2"/>
          <p:cNvSpPr>
            <a:spLocks noGrp="1"/>
          </p:cNvSpPr>
          <p:nvPr>
            <p:ph idx="1"/>
          </p:nvPr>
        </p:nvSpPr>
        <p:spPr bwMode="auto">
          <a:xfrm>
            <a:off x="273946" y="1328206"/>
            <a:ext cx="5010942" cy="2271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smtClean="0"/>
              <a:t>Registration Overview</a:t>
            </a:r>
          </a:p>
          <a:p>
            <a:r>
              <a:rPr lang="en-US" sz="2400" dirty="0" smtClean="0"/>
              <a:t>YouTube Training Videos</a:t>
            </a:r>
          </a:p>
          <a:p>
            <a:r>
              <a:rPr lang="en-US" sz="2400" dirty="0" smtClean="0"/>
              <a:t>Admin Tools Review</a:t>
            </a:r>
          </a:p>
          <a:p>
            <a:r>
              <a:rPr lang="en-US" sz="2400" dirty="0" smtClean="0"/>
              <a:t>Support Hub Resources</a:t>
            </a:r>
            <a:endParaRPr lang="en-US" sz="2400"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83628" y="348340"/>
            <a:ext cx="2490682" cy="646331"/>
          </a:xfrm>
          <a:prstGeom prst="rect">
            <a:avLst/>
          </a:prstGeom>
          <a:noFill/>
        </p:spPr>
        <p:txBody>
          <a:bodyPr wrap="none" rtlCol="0">
            <a:spAutoFit/>
          </a:bodyPr>
          <a:lstStyle/>
          <a:p>
            <a:r>
              <a:rPr lang="en-US" sz="3600" b="1" dirty="0" smtClean="0"/>
              <a:t>Registration</a:t>
            </a:r>
            <a:endParaRPr lang="en-US" sz="3600" b="1" dirty="0"/>
          </a:p>
        </p:txBody>
      </p:sp>
      <p:sp>
        <p:nvSpPr>
          <p:cNvPr id="5" name="TextBox 4"/>
          <p:cNvSpPr txBox="1"/>
          <p:nvPr/>
        </p:nvSpPr>
        <p:spPr>
          <a:xfrm>
            <a:off x="5377543" y="1582021"/>
            <a:ext cx="3690256" cy="2585323"/>
          </a:xfrm>
          <a:prstGeom prst="rect">
            <a:avLst/>
          </a:prstGeom>
          <a:noFill/>
        </p:spPr>
        <p:txBody>
          <a:bodyPr wrap="square" rtlCol="0">
            <a:spAutoFit/>
          </a:bodyPr>
          <a:lstStyle/>
          <a:p>
            <a:r>
              <a:rPr lang="en-US" b="1" dirty="0" smtClean="0"/>
              <a:t>Importance of the URL</a:t>
            </a:r>
            <a:r>
              <a:rPr lang="en-US" dirty="0" smtClean="0"/>
              <a:t>: </a:t>
            </a:r>
          </a:p>
          <a:p>
            <a:pPr marL="285750" indent="-285750">
              <a:buFont typeface="Arial" panose="020B0604020202020204" pitchFamily="34" charset="0"/>
              <a:buChar char="•"/>
            </a:pPr>
            <a:r>
              <a:rPr lang="en-US" dirty="0" smtClean="0"/>
              <a:t>Specific URLs for each site</a:t>
            </a:r>
          </a:p>
          <a:p>
            <a:pPr marL="285750" indent="-285750">
              <a:buFont typeface="Arial" panose="020B0604020202020204" pitchFamily="34" charset="0"/>
              <a:buChar char="•"/>
            </a:pPr>
            <a:r>
              <a:rPr lang="en-US" dirty="0" smtClean="0"/>
              <a:t>Naming convention is: </a:t>
            </a:r>
            <a:r>
              <a:rPr lang="en-US" dirty="0" smtClean="0">
                <a:hlinkClick r:id="rId3"/>
              </a:rPr>
              <a:t>https://collabornation.net/</a:t>
            </a:r>
            <a:r>
              <a:rPr lang="en-US" dirty="0" smtClean="0"/>
              <a:t> login/</a:t>
            </a:r>
            <a:r>
              <a:rPr lang="en-US" dirty="0" err="1" smtClean="0">
                <a:solidFill>
                  <a:srgbClr val="FF0000"/>
                </a:solidFill>
              </a:rPr>
              <a:t>yoursiteinfohere</a:t>
            </a:r>
            <a:endParaRPr lang="en-US" dirty="0" smtClean="0">
              <a:solidFill>
                <a:srgbClr val="FF0000"/>
              </a:solidFill>
            </a:endParaRPr>
          </a:p>
          <a:p>
            <a:pPr marL="285750" indent="-285750">
              <a:buFont typeface="Arial" panose="020B0604020202020204" pitchFamily="34" charset="0"/>
              <a:buChar char="•"/>
            </a:pPr>
            <a:r>
              <a:rPr lang="en-US" dirty="0" smtClean="0"/>
              <a:t>Without that URL, a customer registers incorrectly (usually into collabornation.net) and without the courses they need.</a:t>
            </a:r>
          </a:p>
        </p:txBody>
      </p:sp>
      <p:pic>
        <p:nvPicPr>
          <p:cNvPr id="1030" name="Picture 6" descr="C:\Users\ddibacco\AppData\Local\Temp\SNAGHTMLa132e5.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629" y="1336749"/>
            <a:ext cx="5040085" cy="324571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30629" y="4970540"/>
            <a:ext cx="5919056" cy="369332"/>
          </a:xfrm>
          <a:prstGeom prst="rect">
            <a:avLst/>
          </a:prstGeom>
          <a:noFill/>
        </p:spPr>
        <p:txBody>
          <a:bodyPr wrap="none" rtlCol="0">
            <a:spAutoFit/>
          </a:bodyPr>
          <a:lstStyle/>
          <a:p>
            <a:r>
              <a:rPr lang="en-US" b="1" dirty="0" smtClean="0">
                <a:solidFill>
                  <a:srgbClr val="FF0000"/>
                </a:solidFill>
              </a:rPr>
              <a:t>EXAMPLE: https</a:t>
            </a:r>
            <a:r>
              <a:rPr lang="en-US" b="1" dirty="0">
                <a:solidFill>
                  <a:srgbClr val="FF0000"/>
                </a:solidFill>
              </a:rPr>
              <a:t>://collabornation.net/login/ymcanorthshore</a:t>
            </a:r>
          </a:p>
        </p:txBody>
      </p:sp>
    </p:spTree>
    <p:custDataLst>
      <p:tags r:id="rId1"/>
    </p:custDataLst>
    <p:extLst>
      <p:ext uri="{BB962C8B-B14F-4D97-AF65-F5344CB8AC3E}">
        <p14:creationId xmlns:p14="http://schemas.microsoft.com/office/powerpoint/2010/main" val="597453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8"/>
          <p:cNvSpPr txBox="1"/>
          <p:nvPr/>
        </p:nvSpPr>
        <p:spPr>
          <a:xfrm>
            <a:off x="4773829" y="465051"/>
            <a:ext cx="3965609" cy="523220"/>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en-US" sz="2800" b="1" dirty="0" smtClean="0">
                <a:solidFill>
                  <a:prstClr val="black"/>
                </a:solidFill>
              </a:rPr>
              <a:t>Training Videos</a:t>
            </a:r>
            <a:endParaRPr lang="en-US" sz="2800" b="1" dirty="0">
              <a:solidFill>
                <a:prstClr val="black"/>
              </a:solidFill>
            </a:endParaRPr>
          </a:p>
        </p:txBody>
      </p:sp>
      <p:sp>
        <p:nvSpPr>
          <p:cNvPr id="5" name="TextBox 1"/>
          <p:cNvSpPr txBox="1"/>
          <p:nvPr/>
        </p:nvSpPr>
        <p:spPr>
          <a:xfrm>
            <a:off x="314325" y="1219519"/>
            <a:ext cx="8515350" cy="4708981"/>
          </a:xfrm>
          <a:prstGeom prst="rect">
            <a:avLst/>
          </a:prstGeom>
          <a:noFill/>
        </p:spPr>
        <p:txBody>
          <a:bodyPr wrap="square" numCol="1" rtlCol="0">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en-US" sz="1200" dirty="0" smtClean="0"/>
              <a:t>25:36 </a:t>
            </a:r>
            <a:r>
              <a:rPr lang="en-US" sz="1200" dirty="0"/>
              <a:t>minute video</a:t>
            </a:r>
          </a:p>
          <a:p>
            <a:r>
              <a:rPr lang="en-US" sz="1200" b="1" dirty="0" err="1" smtClean="0"/>
              <a:t>CollaborNation</a:t>
            </a:r>
            <a:r>
              <a:rPr lang="en-US" sz="1200" b="1" dirty="0" smtClean="0"/>
              <a:t> Site Redesign</a:t>
            </a:r>
            <a:endParaRPr lang="en-US" sz="1200" b="1" dirty="0"/>
          </a:p>
          <a:p>
            <a:r>
              <a:rPr lang="en-US" sz="1200" dirty="0"/>
              <a:t>A quick look at our </a:t>
            </a:r>
            <a:r>
              <a:rPr lang="en-US" sz="1200" dirty="0" smtClean="0"/>
              <a:t>site redesign</a:t>
            </a:r>
          </a:p>
          <a:p>
            <a:r>
              <a:rPr lang="en-US" sz="1200" dirty="0">
                <a:hlinkClick r:id="rId3"/>
              </a:rPr>
              <a:t>https://support.cypherworx.com/solution/articles/4000137266-collabornation-site-redesign</a:t>
            </a:r>
            <a:endParaRPr lang="en-US" sz="1200" dirty="0" smtClean="0"/>
          </a:p>
          <a:p>
            <a:endParaRPr lang="en-US" sz="1200" dirty="0"/>
          </a:p>
          <a:p>
            <a:r>
              <a:rPr lang="en-US" sz="1200" dirty="0" smtClean="0"/>
              <a:t>48:39 </a:t>
            </a:r>
            <a:r>
              <a:rPr lang="en-US" sz="1200" dirty="0"/>
              <a:t>minute video</a:t>
            </a:r>
          </a:p>
          <a:p>
            <a:r>
              <a:rPr lang="en-US" sz="1200" b="1" dirty="0" smtClean="0"/>
              <a:t>Admin Users Group Meeting – February 21, 2019</a:t>
            </a:r>
            <a:endParaRPr lang="en-US" sz="1200" b="1" dirty="0"/>
          </a:p>
          <a:p>
            <a:r>
              <a:rPr lang="en-US" sz="1200" dirty="0" smtClean="0"/>
              <a:t>Mike </a:t>
            </a:r>
            <a:r>
              <a:rPr lang="en-US" sz="1200" dirty="0" err="1" smtClean="0"/>
              <a:t>Maether</a:t>
            </a:r>
            <a:r>
              <a:rPr lang="en-US" sz="1200" dirty="0" smtClean="0"/>
              <a:t> gives a tour of the redesign for Site Administrators</a:t>
            </a:r>
            <a:endParaRPr lang="en-US" sz="1200" dirty="0"/>
          </a:p>
          <a:p>
            <a:r>
              <a:rPr lang="en-US" sz="1200" dirty="0">
                <a:hlinkClick r:id="rId4"/>
              </a:rPr>
              <a:t>https://</a:t>
            </a:r>
            <a:r>
              <a:rPr lang="en-US" sz="1200" dirty="0" smtClean="0">
                <a:hlinkClick r:id="rId4"/>
              </a:rPr>
              <a:t>www.screencast.com/t/oaoysdg4ef</a:t>
            </a:r>
            <a:endParaRPr lang="en-US" sz="1200" dirty="0" smtClean="0"/>
          </a:p>
          <a:p>
            <a:endParaRPr lang="en-US" sz="1200" dirty="0"/>
          </a:p>
          <a:p>
            <a:r>
              <a:rPr lang="en-US" sz="1200" dirty="0" smtClean="0"/>
              <a:t>2:44 minute video</a:t>
            </a:r>
          </a:p>
          <a:p>
            <a:r>
              <a:rPr lang="en-US" sz="1200" b="1" dirty="0"/>
              <a:t>Maximize Employee Performance With Assessments</a:t>
            </a:r>
          </a:p>
          <a:p>
            <a:r>
              <a:rPr lang="en-US" sz="1200" dirty="0" smtClean="0"/>
              <a:t>A quick look at our new Assessment Feature</a:t>
            </a:r>
          </a:p>
          <a:p>
            <a:r>
              <a:rPr lang="en-US" sz="1200" dirty="0" smtClean="0">
                <a:hlinkClick r:id="rId5"/>
              </a:rPr>
              <a:t>https</a:t>
            </a:r>
            <a:r>
              <a:rPr lang="en-US" sz="1200" dirty="0">
                <a:hlinkClick r:id="rId5"/>
              </a:rPr>
              <a:t>://www.youtube.com/watch?v=gi5qzVlPK2Q&amp;t=34s</a:t>
            </a:r>
            <a:endParaRPr lang="en-US" sz="1200" dirty="0" smtClean="0"/>
          </a:p>
          <a:p>
            <a:endParaRPr lang="en-US" sz="1200" dirty="0"/>
          </a:p>
          <a:p>
            <a:r>
              <a:rPr lang="en-US" sz="1200" dirty="0" smtClean="0"/>
              <a:t>7:18 minute video </a:t>
            </a:r>
            <a:endParaRPr lang="en-US" sz="1200" dirty="0"/>
          </a:p>
          <a:p>
            <a:r>
              <a:rPr lang="en-US" sz="1200" b="1" dirty="0" smtClean="0"/>
              <a:t>Learning Management System </a:t>
            </a:r>
          </a:p>
          <a:p>
            <a:r>
              <a:rPr lang="en-US" sz="1200" dirty="0" smtClean="0"/>
              <a:t>Details how to take courses, participate in discussions, add events and upload resources.  Admins can see how to use the reporting features, course assignment options and our DIY Course Creation tool. </a:t>
            </a:r>
          </a:p>
          <a:p>
            <a:r>
              <a:rPr lang="en-US" sz="1200" dirty="0" smtClean="0">
                <a:hlinkClick r:id="rId6"/>
              </a:rPr>
              <a:t>https</a:t>
            </a:r>
            <a:r>
              <a:rPr lang="en-US" sz="1200" dirty="0">
                <a:hlinkClick r:id="rId6"/>
              </a:rPr>
              <a:t>://</a:t>
            </a:r>
            <a:r>
              <a:rPr lang="en-US" sz="1200" dirty="0" smtClean="0">
                <a:hlinkClick r:id="rId6"/>
              </a:rPr>
              <a:t>www.youtube.com/watch?v=cOrfDxQdEY4</a:t>
            </a:r>
            <a:endParaRPr lang="en-US" sz="1200" dirty="0" smtClean="0"/>
          </a:p>
          <a:p>
            <a:endParaRPr lang="en-US" sz="1200" dirty="0"/>
          </a:p>
          <a:p>
            <a:r>
              <a:rPr lang="en-US" sz="1200" dirty="0" smtClean="0"/>
              <a:t>10:41 minute video</a:t>
            </a:r>
          </a:p>
          <a:p>
            <a:r>
              <a:rPr lang="en-US" sz="1200" b="1" dirty="0" err="1" smtClean="0"/>
              <a:t>CollaborNation</a:t>
            </a:r>
            <a:r>
              <a:rPr lang="en-US" sz="1200" b="1" dirty="0" smtClean="0"/>
              <a:t> Create-a-Course (DIY) Tutorial</a:t>
            </a:r>
          </a:p>
          <a:p>
            <a:r>
              <a:rPr lang="en-US" sz="1200" dirty="0" smtClean="0"/>
              <a:t>Details the step by step process on how to turn your existing material into an online course.</a:t>
            </a:r>
          </a:p>
          <a:p>
            <a:r>
              <a:rPr lang="en-US" sz="1200" dirty="0">
                <a:hlinkClick r:id="rId7"/>
              </a:rPr>
              <a:t>https://</a:t>
            </a:r>
            <a:r>
              <a:rPr lang="en-US" sz="1200" dirty="0" smtClean="0">
                <a:hlinkClick r:id="rId7"/>
              </a:rPr>
              <a:t>www.youtube.com/watch?v=cX4AXHe5Yak</a:t>
            </a:r>
            <a:endParaRPr lang="en-US" sz="1400" dirty="0"/>
          </a:p>
        </p:txBody>
      </p:sp>
      <p:pic>
        <p:nvPicPr>
          <p:cNvPr id="6" name="Picture 5" descr="Screen Clippi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10093" y="988271"/>
            <a:ext cx="2019582" cy="2657846"/>
          </a:xfrm>
          <a:prstGeom prst="rect">
            <a:avLst/>
          </a:prstGeom>
          <a:ln>
            <a:solidFill>
              <a:schemeClr val="bg1">
                <a:lumMod val="50000"/>
              </a:schemeClr>
            </a:solidFill>
          </a:ln>
        </p:spPr>
      </p:pic>
      <p:sp>
        <p:nvSpPr>
          <p:cNvPr id="7" name="Right Arrow 6"/>
          <p:cNvSpPr/>
          <p:nvPr/>
        </p:nvSpPr>
        <p:spPr>
          <a:xfrm>
            <a:off x="5930537" y="1138906"/>
            <a:ext cx="978408" cy="37258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p>
        </p:txBody>
      </p:sp>
    </p:spTree>
    <p:custDataLst>
      <p:tags r:id="rId1"/>
    </p:custDataLst>
    <p:extLst>
      <p:ext uri="{BB962C8B-B14F-4D97-AF65-F5344CB8AC3E}">
        <p14:creationId xmlns:p14="http://schemas.microsoft.com/office/powerpoint/2010/main" val="3906921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745254" y="291858"/>
            <a:ext cx="3965609" cy="523220"/>
          </a:xfrm>
          <a:prstGeom prst="rect">
            <a:avLst/>
          </a:prstGeom>
          <a:noFill/>
        </p:spPr>
        <p:txBody>
          <a:bodyPr wrap="square" rtlCol="0">
            <a:spAutoFit/>
          </a:bodyPr>
          <a:lstStyle/>
          <a:p>
            <a:r>
              <a:rPr lang="en-US" sz="2800" b="1" dirty="0" smtClean="0">
                <a:solidFill>
                  <a:prstClr val="black"/>
                </a:solidFill>
              </a:rPr>
              <a:t>Admin Assistance</a:t>
            </a:r>
            <a:endParaRPr lang="en-US" sz="2800" b="1" dirty="0">
              <a:solidFill>
                <a:prstClr val="black"/>
              </a:solidFill>
            </a:endParaRPr>
          </a:p>
        </p:txBody>
      </p:sp>
      <p:sp>
        <p:nvSpPr>
          <p:cNvPr id="2" name="TextBox 1"/>
          <p:cNvSpPr txBox="1"/>
          <p:nvPr/>
        </p:nvSpPr>
        <p:spPr>
          <a:xfrm>
            <a:off x="595423" y="1268818"/>
            <a:ext cx="7814930" cy="3046988"/>
          </a:xfrm>
          <a:prstGeom prst="rect">
            <a:avLst/>
          </a:prstGeom>
          <a:noFill/>
        </p:spPr>
        <p:txBody>
          <a:bodyPr wrap="square" numCol="1" rtlCol="0">
            <a:spAutoFit/>
          </a:bodyPr>
          <a:lstStyle/>
          <a:p>
            <a:r>
              <a:rPr lang="en-US" sz="2400" dirty="0" smtClean="0"/>
              <a:t>Support </a:t>
            </a:r>
            <a:r>
              <a:rPr lang="en-US" sz="2400" dirty="0" smtClean="0"/>
              <a:t>Hub documents: </a:t>
            </a:r>
            <a:endParaRPr lang="en-US" sz="2400" dirty="0" smtClean="0"/>
          </a:p>
          <a:p>
            <a:endParaRPr lang="en-US" sz="2400" dirty="0"/>
          </a:p>
          <a:p>
            <a:r>
              <a:rPr lang="en-US" sz="2400" dirty="0" smtClean="0"/>
              <a:t>This link will take you to a handy PDF </a:t>
            </a:r>
            <a:r>
              <a:rPr lang="en-US" sz="2400" dirty="0" smtClean="0"/>
              <a:t>that </a:t>
            </a:r>
            <a:r>
              <a:rPr lang="en-US" sz="2400" dirty="0"/>
              <a:t>has all the links to every section, in </a:t>
            </a:r>
            <a:r>
              <a:rPr lang="en-US" sz="2400" dirty="0" smtClean="0"/>
              <a:t>order. </a:t>
            </a:r>
            <a:endParaRPr lang="en-US" sz="2400" dirty="0" smtClean="0"/>
          </a:p>
          <a:p>
            <a:endParaRPr lang="en-US" sz="2400" dirty="0">
              <a:hlinkClick r:id="rId3"/>
            </a:endParaRPr>
          </a:p>
          <a:p>
            <a:r>
              <a:rPr lang="en-US" sz="2400" dirty="0" smtClean="0">
                <a:hlinkClick r:id="rId3"/>
              </a:rPr>
              <a:t>https</a:t>
            </a:r>
            <a:r>
              <a:rPr lang="en-US" sz="2400" dirty="0">
                <a:hlinkClick r:id="rId3"/>
              </a:rPr>
              <a:t>://</a:t>
            </a:r>
            <a:r>
              <a:rPr lang="en-US" sz="2400" dirty="0" smtClean="0">
                <a:hlinkClick r:id="rId3"/>
              </a:rPr>
              <a:t>cypherworx.freshdesk.com/a/solutions/articles/4000151538</a:t>
            </a:r>
            <a:endParaRPr lang="en-US" sz="2400" dirty="0" smtClean="0"/>
          </a:p>
          <a:p>
            <a:endParaRPr lang="en-US" sz="2400" dirty="0"/>
          </a:p>
        </p:txBody>
      </p:sp>
    </p:spTree>
    <p:custDataLst>
      <p:tags r:id="rId1"/>
    </p:custDataLst>
    <p:extLst>
      <p:ext uri="{BB962C8B-B14F-4D97-AF65-F5344CB8AC3E}">
        <p14:creationId xmlns:p14="http://schemas.microsoft.com/office/powerpoint/2010/main" val="880560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745254" y="291858"/>
            <a:ext cx="3965609" cy="523220"/>
          </a:xfrm>
          <a:prstGeom prst="rect">
            <a:avLst/>
          </a:prstGeom>
          <a:noFill/>
        </p:spPr>
        <p:txBody>
          <a:bodyPr wrap="square" rtlCol="0">
            <a:spAutoFit/>
          </a:bodyPr>
          <a:lstStyle/>
          <a:p>
            <a:r>
              <a:rPr lang="en-US" sz="2800" b="1" dirty="0" smtClean="0">
                <a:solidFill>
                  <a:prstClr val="black"/>
                </a:solidFill>
              </a:rPr>
              <a:t>NEW TOOLS</a:t>
            </a:r>
            <a:endParaRPr lang="en-US" sz="2800" b="1" dirty="0">
              <a:solidFill>
                <a:prstClr val="black"/>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3768" y="1172641"/>
            <a:ext cx="6895203" cy="4667803"/>
          </a:xfrm>
          <a:prstGeom prst="rect">
            <a:avLst/>
          </a:prstGeom>
        </p:spPr>
      </p:pic>
    </p:spTree>
    <p:custDataLst>
      <p:tags r:id="rId1"/>
    </p:custDataLst>
    <p:extLst>
      <p:ext uri="{BB962C8B-B14F-4D97-AF65-F5344CB8AC3E}">
        <p14:creationId xmlns:p14="http://schemas.microsoft.com/office/powerpoint/2010/main" val="39729477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45254" y="291858"/>
            <a:ext cx="3965609" cy="523220"/>
          </a:xfrm>
          <a:prstGeom prst="rect">
            <a:avLst/>
          </a:prstGeom>
          <a:noFill/>
        </p:spPr>
        <p:txBody>
          <a:bodyPr wrap="square" rtlCol="0">
            <a:spAutoFit/>
          </a:bodyPr>
          <a:lstStyle/>
          <a:p>
            <a:r>
              <a:rPr lang="en-US" sz="2800" b="1" dirty="0" smtClean="0">
                <a:solidFill>
                  <a:prstClr val="black"/>
                </a:solidFill>
              </a:rPr>
              <a:t>CLEAN UP TRAINING</a:t>
            </a:r>
            <a:endParaRPr lang="en-US" sz="2800" b="1" dirty="0">
              <a:solidFill>
                <a:prstClr val="black"/>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4317" y="1500414"/>
            <a:ext cx="2257425" cy="2019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3614057" y="1500414"/>
            <a:ext cx="4586360" cy="3416320"/>
          </a:xfrm>
          <a:prstGeom prst="rect">
            <a:avLst/>
          </a:prstGeom>
          <a:noFill/>
        </p:spPr>
        <p:txBody>
          <a:bodyPr wrap="square" rtlCol="0">
            <a:spAutoFit/>
          </a:bodyPr>
          <a:lstStyle/>
          <a:p>
            <a:r>
              <a:rPr lang="en-US" sz="2400" dirty="0" smtClean="0"/>
              <a:t>Allows Admins </a:t>
            </a:r>
            <a:r>
              <a:rPr lang="en-US" sz="2400" dirty="0"/>
              <a:t>to bulk remove an expiration date altogether as well as bulk set an expiration date for the requested training. The PDF </a:t>
            </a:r>
            <a:r>
              <a:rPr lang="en-US" sz="2400" dirty="0" smtClean="0"/>
              <a:t>in the support hub has step </a:t>
            </a:r>
            <a:r>
              <a:rPr lang="en-US" sz="2400" dirty="0"/>
              <a:t>by step </a:t>
            </a:r>
            <a:r>
              <a:rPr lang="en-US" sz="2400" dirty="0" smtClean="0"/>
              <a:t>instructions.</a:t>
            </a:r>
          </a:p>
          <a:p>
            <a:endParaRPr lang="en-US" sz="2400" dirty="0"/>
          </a:p>
          <a:p>
            <a:r>
              <a:rPr lang="en-US" sz="2400" dirty="0"/>
              <a:t>https://cypherworx.freshdesk.com/a/solutions/articles/4000156855</a:t>
            </a:r>
          </a:p>
        </p:txBody>
      </p:sp>
    </p:spTree>
    <p:custDataLst>
      <p:tags r:id="rId1"/>
    </p:custDataLst>
    <p:extLst>
      <p:ext uri="{BB962C8B-B14F-4D97-AF65-F5344CB8AC3E}">
        <p14:creationId xmlns:p14="http://schemas.microsoft.com/office/powerpoint/2010/main" val="204186193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4"/>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37292</TotalTime>
  <Words>383</Words>
  <Application>Microsoft Office PowerPoint</Application>
  <PresentationFormat>On-screen Show (4:3)</PresentationFormat>
  <Paragraphs>74</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Support Hub</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ID1</dc:creator>
  <cp:lastModifiedBy>ddibacco</cp:lastModifiedBy>
  <cp:revision>491</cp:revision>
  <cp:lastPrinted>2013-12-05T16:52:49Z</cp:lastPrinted>
  <dcterms:created xsi:type="dcterms:W3CDTF">2012-01-18T21:52:15Z</dcterms:created>
  <dcterms:modified xsi:type="dcterms:W3CDTF">2020-04-17T20:14:16Z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20098468-10C1-46B5-89C1-C1CFB885ED6C</vt:lpwstr>
  </property>
  <property fmtid="{D5CDD505-2E9C-101B-9397-08002B2CF9AE}" pid="3" name="ArticulatePath">
    <vt:lpwstr>Users Group Meeting 10-18-17</vt:lpwstr>
  </property>
</Properties>
</file>